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drawings/drawing1.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6.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6" r:id="rId2"/>
    <p:sldId id="261" r:id="rId3"/>
    <p:sldId id="325" r:id="rId4"/>
    <p:sldId id="309" r:id="rId5"/>
    <p:sldId id="332" r:id="rId6"/>
    <p:sldId id="266" r:id="rId7"/>
    <p:sldId id="267" r:id="rId8"/>
    <p:sldId id="329" r:id="rId9"/>
    <p:sldId id="270" r:id="rId10"/>
    <p:sldId id="272" r:id="rId11"/>
    <p:sldId id="331" r:id="rId12"/>
    <p:sldId id="333" r:id="rId13"/>
    <p:sldId id="276" r:id="rId14"/>
    <p:sldId id="277" r:id="rId15"/>
    <p:sldId id="278" r:id="rId16"/>
    <p:sldId id="280" r:id="rId17"/>
    <p:sldId id="282" r:id="rId18"/>
    <p:sldId id="283" r:id="rId19"/>
    <p:sldId id="284" r:id="rId20"/>
    <p:sldId id="285" r:id="rId21"/>
    <p:sldId id="288" r:id="rId22"/>
    <p:sldId id="308" r:id="rId23"/>
    <p:sldId id="336" r:id="rId24"/>
    <p:sldId id="299" r:id="rId25"/>
    <p:sldId id="330" r:id="rId26"/>
    <p:sldId id="322" r:id="rId27"/>
    <p:sldId id="289" r:id="rId28"/>
    <p:sldId id="290" r:id="rId29"/>
    <p:sldId id="291" r:id="rId30"/>
    <p:sldId id="311" r:id="rId31"/>
    <p:sldId id="320" r:id="rId32"/>
    <p:sldId id="319" r:id="rId33"/>
    <p:sldId id="292" r:id="rId34"/>
    <p:sldId id="293" r:id="rId35"/>
    <p:sldId id="323" r:id="rId36"/>
    <p:sldId id="337" r:id="rId37"/>
    <p:sldId id="345" r:id="rId38"/>
    <p:sldId id="340" r:id="rId39"/>
    <p:sldId id="271" r:id="rId40"/>
    <p:sldId id="294" r:id="rId41"/>
    <p:sldId id="314" r:id="rId42"/>
    <p:sldId id="344" r:id="rId43"/>
    <p:sldId id="343" r:id="rId44"/>
    <p:sldId id="296" r:id="rId45"/>
    <p:sldId id="328" r:id="rId46"/>
    <p:sldId id="341" r:id="rId47"/>
    <p:sldId id="326" r:id="rId48"/>
    <p:sldId id="304" r:id="rId49"/>
    <p:sldId id="306" r:id="rId50"/>
    <p:sldId id="342" r:id="rId51"/>
    <p:sldId id="258" r:id="rId52"/>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504D"/>
    <a:srgbClr val="376092"/>
    <a:srgbClr val="4F81BD"/>
    <a:srgbClr val="7F7F7F"/>
    <a:srgbClr val="93CDDD"/>
    <a:srgbClr val="004E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556" autoAdjust="0"/>
  </p:normalViewPr>
  <p:slideViewPr>
    <p:cSldViewPr>
      <p:cViewPr varScale="1">
        <p:scale>
          <a:sx n="109" d="100"/>
          <a:sy n="109" d="100"/>
        </p:scale>
        <p:origin x="-246" y="-84"/>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322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00"/>
            </a:pPr>
            <a:r>
              <a:rPr lang="zh-CN" altLang="en-US" sz="1100" dirty="0" smtClean="0"/>
              <a:t>高管团队学历构成</a:t>
            </a:r>
            <a:endParaRPr lang="en-US" altLang="zh-CN" sz="1100" dirty="0"/>
          </a:p>
        </c:rich>
      </c:tx>
      <c:layout/>
      <c:overlay val="0"/>
    </c:title>
    <c:autoTitleDeleted val="0"/>
    <c:view3D>
      <c:rotX val="0"/>
      <c:rotY val="0"/>
      <c:rAngAx val="0"/>
      <c:perspective val="30"/>
    </c:view3D>
    <c:floor>
      <c:thickness val="0"/>
    </c:floor>
    <c:sideWall>
      <c:thickness val="0"/>
    </c:sideWall>
    <c:backWall>
      <c:thickness val="0"/>
    </c:backWall>
    <c:plotArea>
      <c:layout/>
      <c:bar3DChart>
        <c:barDir val="col"/>
        <c:grouping val="standard"/>
        <c:varyColors val="0"/>
        <c:ser>
          <c:idx val="0"/>
          <c:order val="0"/>
          <c:tx>
            <c:strRef>
              <c:f>Sheet1!$B$1</c:f>
              <c:strCache>
                <c:ptCount val="1"/>
                <c:pt idx="0">
                  <c:v>列1</c:v>
                </c:pt>
              </c:strCache>
            </c:strRef>
          </c:tx>
          <c:invertIfNegative val="0"/>
          <c:cat>
            <c:strRef>
              <c:f>Sheet1!$A$2:$A$4</c:f>
              <c:strCache>
                <c:ptCount val="3"/>
                <c:pt idx="0">
                  <c:v>专科</c:v>
                </c:pt>
                <c:pt idx="1">
                  <c:v>本科</c:v>
                </c:pt>
                <c:pt idx="2">
                  <c:v>研究生及以上</c:v>
                </c:pt>
              </c:strCache>
            </c:strRef>
          </c:cat>
          <c:val>
            <c:numRef>
              <c:f>Sheet1!$B$2:$B$4</c:f>
              <c:numCache>
                <c:formatCode>General</c:formatCode>
                <c:ptCount val="3"/>
                <c:pt idx="0">
                  <c:v>4</c:v>
                </c:pt>
                <c:pt idx="1">
                  <c:v>19</c:v>
                </c:pt>
                <c:pt idx="2">
                  <c:v>3</c:v>
                </c:pt>
              </c:numCache>
            </c:numRef>
          </c:val>
        </c:ser>
        <c:dLbls>
          <c:showLegendKey val="0"/>
          <c:showVal val="0"/>
          <c:showCatName val="0"/>
          <c:showSerName val="0"/>
          <c:showPercent val="0"/>
          <c:showBubbleSize val="0"/>
        </c:dLbls>
        <c:gapWidth val="150"/>
        <c:shape val="cylinder"/>
        <c:axId val="33023104"/>
        <c:axId val="33186560"/>
        <c:axId val="160062976"/>
      </c:bar3DChart>
      <c:catAx>
        <c:axId val="33023104"/>
        <c:scaling>
          <c:orientation val="minMax"/>
        </c:scaling>
        <c:delete val="0"/>
        <c:axPos val="b"/>
        <c:majorTickMark val="out"/>
        <c:minorTickMark val="none"/>
        <c:tickLblPos val="nextTo"/>
        <c:txPr>
          <a:bodyPr/>
          <a:lstStyle/>
          <a:p>
            <a:pPr>
              <a:defRPr sz="900"/>
            </a:pPr>
            <a:endParaRPr lang="zh-CN"/>
          </a:p>
        </c:txPr>
        <c:crossAx val="33186560"/>
        <c:crosses val="autoZero"/>
        <c:auto val="1"/>
        <c:lblAlgn val="ctr"/>
        <c:lblOffset val="100"/>
        <c:noMultiLvlLbl val="0"/>
      </c:catAx>
      <c:valAx>
        <c:axId val="33186560"/>
        <c:scaling>
          <c:orientation val="minMax"/>
        </c:scaling>
        <c:delete val="0"/>
        <c:axPos val="l"/>
        <c:majorGridlines/>
        <c:numFmt formatCode="General" sourceLinked="1"/>
        <c:majorTickMark val="out"/>
        <c:minorTickMark val="none"/>
        <c:tickLblPos val="nextTo"/>
        <c:txPr>
          <a:bodyPr/>
          <a:lstStyle/>
          <a:p>
            <a:pPr>
              <a:defRPr sz="1200"/>
            </a:pPr>
            <a:endParaRPr lang="zh-CN"/>
          </a:p>
        </c:txPr>
        <c:crossAx val="33023104"/>
        <c:crosses val="autoZero"/>
        <c:crossBetween val="between"/>
      </c:valAx>
      <c:serAx>
        <c:axId val="160062976"/>
        <c:scaling>
          <c:orientation val="minMax"/>
        </c:scaling>
        <c:delete val="1"/>
        <c:axPos val="b"/>
        <c:majorTickMark val="out"/>
        <c:minorTickMark val="none"/>
        <c:tickLblPos val="nextTo"/>
        <c:crossAx val="33186560"/>
        <c:crosses val="autoZero"/>
      </c:serAx>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manualLayout>
          <c:layoutTarget val="inner"/>
          <c:xMode val="edge"/>
          <c:yMode val="edge"/>
          <c:x val="2.1241207212157696E-2"/>
          <c:y val="2.5790579520256915E-2"/>
          <c:w val="0.75662244430797232"/>
          <c:h val="0.8984528414486862"/>
        </c:manualLayout>
      </c:layout>
      <c:areaChart>
        <c:grouping val="stacked"/>
        <c:varyColors val="0"/>
        <c:ser>
          <c:idx val="0"/>
          <c:order val="0"/>
          <c:tx>
            <c:strRef>
              <c:f>'趋势分析_20140101-20140728'!$B$1</c:f>
              <c:strCache>
                <c:ptCount val="1"/>
                <c:pt idx="0">
                  <c:v>PV</c:v>
                </c:pt>
              </c:strCache>
            </c:strRef>
          </c:tx>
          <c:cat>
            <c:numRef>
              <c:f>'趋势分析_20140101-20140728'!$A$2:$A$210</c:f>
              <c:numCache>
                <c:formatCode>m/d/yyyy</c:formatCode>
                <c:ptCount val="209"/>
                <c:pt idx="0">
                  <c:v>41640</c:v>
                </c:pt>
                <c:pt idx="1">
                  <c:v>41641</c:v>
                </c:pt>
                <c:pt idx="2">
                  <c:v>41642</c:v>
                </c:pt>
                <c:pt idx="3">
                  <c:v>41643</c:v>
                </c:pt>
                <c:pt idx="4">
                  <c:v>41644</c:v>
                </c:pt>
                <c:pt idx="5">
                  <c:v>41645</c:v>
                </c:pt>
                <c:pt idx="6">
                  <c:v>41646</c:v>
                </c:pt>
                <c:pt idx="7">
                  <c:v>41647</c:v>
                </c:pt>
                <c:pt idx="8">
                  <c:v>41648</c:v>
                </c:pt>
                <c:pt idx="9">
                  <c:v>41649</c:v>
                </c:pt>
                <c:pt idx="10">
                  <c:v>41650</c:v>
                </c:pt>
                <c:pt idx="11">
                  <c:v>41651</c:v>
                </c:pt>
                <c:pt idx="12">
                  <c:v>41652</c:v>
                </c:pt>
                <c:pt idx="13">
                  <c:v>41653</c:v>
                </c:pt>
                <c:pt idx="14">
                  <c:v>41654</c:v>
                </c:pt>
                <c:pt idx="15">
                  <c:v>41655</c:v>
                </c:pt>
                <c:pt idx="16">
                  <c:v>41656</c:v>
                </c:pt>
                <c:pt idx="17">
                  <c:v>41657</c:v>
                </c:pt>
                <c:pt idx="18">
                  <c:v>41658</c:v>
                </c:pt>
                <c:pt idx="19">
                  <c:v>41659</c:v>
                </c:pt>
                <c:pt idx="20">
                  <c:v>41660</c:v>
                </c:pt>
                <c:pt idx="21">
                  <c:v>41661</c:v>
                </c:pt>
                <c:pt idx="22">
                  <c:v>41662</c:v>
                </c:pt>
                <c:pt idx="23">
                  <c:v>41663</c:v>
                </c:pt>
                <c:pt idx="24">
                  <c:v>41664</c:v>
                </c:pt>
                <c:pt idx="25">
                  <c:v>41665</c:v>
                </c:pt>
                <c:pt idx="26">
                  <c:v>41666</c:v>
                </c:pt>
                <c:pt idx="27">
                  <c:v>41667</c:v>
                </c:pt>
                <c:pt idx="28">
                  <c:v>41668</c:v>
                </c:pt>
                <c:pt idx="29">
                  <c:v>41669</c:v>
                </c:pt>
                <c:pt idx="30">
                  <c:v>41670</c:v>
                </c:pt>
                <c:pt idx="31">
                  <c:v>41671</c:v>
                </c:pt>
                <c:pt idx="32">
                  <c:v>41672</c:v>
                </c:pt>
                <c:pt idx="33">
                  <c:v>41673</c:v>
                </c:pt>
                <c:pt idx="34">
                  <c:v>41674</c:v>
                </c:pt>
                <c:pt idx="35">
                  <c:v>41675</c:v>
                </c:pt>
                <c:pt idx="36">
                  <c:v>41676</c:v>
                </c:pt>
                <c:pt idx="37">
                  <c:v>41677</c:v>
                </c:pt>
                <c:pt idx="38">
                  <c:v>41678</c:v>
                </c:pt>
                <c:pt idx="39">
                  <c:v>41679</c:v>
                </c:pt>
                <c:pt idx="40">
                  <c:v>41680</c:v>
                </c:pt>
                <c:pt idx="41">
                  <c:v>41681</c:v>
                </c:pt>
                <c:pt idx="42">
                  <c:v>41682</c:v>
                </c:pt>
                <c:pt idx="43">
                  <c:v>41683</c:v>
                </c:pt>
                <c:pt idx="44">
                  <c:v>41684</c:v>
                </c:pt>
                <c:pt idx="45">
                  <c:v>41685</c:v>
                </c:pt>
                <c:pt idx="46">
                  <c:v>41686</c:v>
                </c:pt>
                <c:pt idx="47">
                  <c:v>41687</c:v>
                </c:pt>
                <c:pt idx="48">
                  <c:v>41688</c:v>
                </c:pt>
                <c:pt idx="49">
                  <c:v>41689</c:v>
                </c:pt>
                <c:pt idx="50">
                  <c:v>41690</c:v>
                </c:pt>
                <c:pt idx="51">
                  <c:v>41691</c:v>
                </c:pt>
                <c:pt idx="52">
                  <c:v>41692</c:v>
                </c:pt>
                <c:pt idx="53">
                  <c:v>41693</c:v>
                </c:pt>
                <c:pt idx="54">
                  <c:v>41694</c:v>
                </c:pt>
                <c:pt idx="55">
                  <c:v>41695</c:v>
                </c:pt>
                <c:pt idx="56">
                  <c:v>41696</c:v>
                </c:pt>
                <c:pt idx="57">
                  <c:v>41697</c:v>
                </c:pt>
                <c:pt idx="58">
                  <c:v>41698</c:v>
                </c:pt>
                <c:pt idx="59">
                  <c:v>41699</c:v>
                </c:pt>
                <c:pt idx="60">
                  <c:v>41700</c:v>
                </c:pt>
                <c:pt idx="61">
                  <c:v>41701</c:v>
                </c:pt>
                <c:pt idx="62">
                  <c:v>41702</c:v>
                </c:pt>
                <c:pt idx="63">
                  <c:v>41703</c:v>
                </c:pt>
                <c:pt idx="64">
                  <c:v>41704</c:v>
                </c:pt>
                <c:pt idx="65">
                  <c:v>41705</c:v>
                </c:pt>
                <c:pt idx="66">
                  <c:v>41706</c:v>
                </c:pt>
                <c:pt idx="67">
                  <c:v>41707</c:v>
                </c:pt>
                <c:pt idx="68">
                  <c:v>41708</c:v>
                </c:pt>
                <c:pt idx="69">
                  <c:v>41709</c:v>
                </c:pt>
                <c:pt idx="70">
                  <c:v>41710</c:v>
                </c:pt>
                <c:pt idx="71">
                  <c:v>41711</c:v>
                </c:pt>
                <c:pt idx="72">
                  <c:v>41712</c:v>
                </c:pt>
                <c:pt idx="73">
                  <c:v>41713</c:v>
                </c:pt>
                <c:pt idx="74">
                  <c:v>41714</c:v>
                </c:pt>
                <c:pt idx="75">
                  <c:v>41715</c:v>
                </c:pt>
                <c:pt idx="76">
                  <c:v>41716</c:v>
                </c:pt>
                <c:pt idx="77">
                  <c:v>41717</c:v>
                </c:pt>
                <c:pt idx="78">
                  <c:v>41718</c:v>
                </c:pt>
                <c:pt idx="79">
                  <c:v>41719</c:v>
                </c:pt>
                <c:pt idx="80">
                  <c:v>41720</c:v>
                </c:pt>
                <c:pt idx="81">
                  <c:v>41721</c:v>
                </c:pt>
                <c:pt idx="82">
                  <c:v>41722</c:v>
                </c:pt>
                <c:pt idx="83">
                  <c:v>41723</c:v>
                </c:pt>
                <c:pt idx="84">
                  <c:v>41724</c:v>
                </c:pt>
                <c:pt idx="85">
                  <c:v>41725</c:v>
                </c:pt>
                <c:pt idx="86">
                  <c:v>41726</c:v>
                </c:pt>
                <c:pt idx="87">
                  <c:v>41727</c:v>
                </c:pt>
                <c:pt idx="88">
                  <c:v>41728</c:v>
                </c:pt>
                <c:pt idx="89">
                  <c:v>41729</c:v>
                </c:pt>
                <c:pt idx="90">
                  <c:v>41730</c:v>
                </c:pt>
                <c:pt idx="91">
                  <c:v>41731</c:v>
                </c:pt>
                <c:pt idx="92">
                  <c:v>41732</c:v>
                </c:pt>
                <c:pt idx="93">
                  <c:v>41733</c:v>
                </c:pt>
                <c:pt idx="94">
                  <c:v>41734</c:v>
                </c:pt>
                <c:pt idx="95">
                  <c:v>41735</c:v>
                </c:pt>
                <c:pt idx="96">
                  <c:v>41736</c:v>
                </c:pt>
                <c:pt idx="97">
                  <c:v>41737</c:v>
                </c:pt>
                <c:pt idx="98">
                  <c:v>41738</c:v>
                </c:pt>
                <c:pt idx="99">
                  <c:v>41739</c:v>
                </c:pt>
                <c:pt idx="100">
                  <c:v>41740</c:v>
                </c:pt>
                <c:pt idx="101">
                  <c:v>41741</c:v>
                </c:pt>
                <c:pt idx="102">
                  <c:v>41742</c:v>
                </c:pt>
                <c:pt idx="103">
                  <c:v>41743</c:v>
                </c:pt>
                <c:pt idx="104">
                  <c:v>41744</c:v>
                </c:pt>
                <c:pt idx="105">
                  <c:v>41745</c:v>
                </c:pt>
                <c:pt idx="106">
                  <c:v>41746</c:v>
                </c:pt>
                <c:pt idx="107">
                  <c:v>41747</c:v>
                </c:pt>
                <c:pt idx="108">
                  <c:v>41748</c:v>
                </c:pt>
                <c:pt idx="109">
                  <c:v>41749</c:v>
                </c:pt>
                <c:pt idx="110">
                  <c:v>41750</c:v>
                </c:pt>
                <c:pt idx="111">
                  <c:v>41751</c:v>
                </c:pt>
                <c:pt idx="112">
                  <c:v>41752</c:v>
                </c:pt>
                <c:pt idx="113">
                  <c:v>41753</c:v>
                </c:pt>
                <c:pt idx="114">
                  <c:v>41754</c:v>
                </c:pt>
                <c:pt idx="115">
                  <c:v>41755</c:v>
                </c:pt>
                <c:pt idx="116">
                  <c:v>41756</c:v>
                </c:pt>
                <c:pt idx="117">
                  <c:v>41757</c:v>
                </c:pt>
                <c:pt idx="118">
                  <c:v>41758</c:v>
                </c:pt>
                <c:pt idx="119">
                  <c:v>41759</c:v>
                </c:pt>
                <c:pt idx="120">
                  <c:v>41760</c:v>
                </c:pt>
                <c:pt idx="121">
                  <c:v>41761</c:v>
                </c:pt>
                <c:pt idx="122">
                  <c:v>41762</c:v>
                </c:pt>
                <c:pt idx="123">
                  <c:v>41763</c:v>
                </c:pt>
                <c:pt idx="124">
                  <c:v>41764</c:v>
                </c:pt>
                <c:pt idx="125">
                  <c:v>41765</c:v>
                </c:pt>
                <c:pt idx="126">
                  <c:v>41766</c:v>
                </c:pt>
                <c:pt idx="127">
                  <c:v>41767</c:v>
                </c:pt>
                <c:pt idx="128">
                  <c:v>41768</c:v>
                </c:pt>
                <c:pt idx="129">
                  <c:v>41769</c:v>
                </c:pt>
                <c:pt idx="130">
                  <c:v>41770</c:v>
                </c:pt>
                <c:pt idx="131">
                  <c:v>41771</c:v>
                </c:pt>
                <c:pt idx="132">
                  <c:v>41772</c:v>
                </c:pt>
                <c:pt idx="133">
                  <c:v>41773</c:v>
                </c:pt>
                <c:pt idx="134">
                  <c:v>41774</c:v>
                </c:pt>
                <c:pt idx="135">
                  <c:v>41775</c:v>
                </c:pt>
                <c:pt idx="136">
                  <c:v>41776</c:v>
                </c:pt>
                <c:pt idx="137">
                  <c:v>41777</c:v>
                </c:pt>
                <c:pt idx="138">
                  <c:v>41778</c:v>
                </c:pt>
                <c:pt idx="139">
                  <c:v>41779</c:v>
                </c:pt>
                <c:pt idx="140">
                  <c:v>41780</c:v>
                </c:pt>
                <c:pt idx="141">
                  <c:v>41781</c:v>
                </c:pt>
                <c:pt idx="142">
                  <c:v>41782</c:v>
                </c:pt>
                <c:pt idx="143">
                  <c:v>41783</c:v>
                </c:pt>
                <c:pt idx="144">
                  <c:v>41784</c:v>
                </c:pt>
                <c:pt idx="145">
                  <c:v>41785</c:v>
                </c:pt>
                <c:pt idx="146">
                  <c:v>41786</c:v>
                </c:pt>
                <c:pt idx="147">
                  <c:v>41787</c:v>
                </c:pt>
                <c:pt idx="148">
                  <c:v>41788</c:v>
                </c:pt>
                <c:pt idx="149">
                  <c:v>41789</c:v>
                </c:pt>
                <c:pt idx="150">
                  <c:v>41790</c:v>
                </c:pt>
                <c:pt idx="151">
                  <c:v>41791</c:v>
                </c:pt>
                <c:pt idx="152">
                  <c:v>41792</c:v>
                </c:pt>
                <c:pt idx="153">
                  <c:v>41793</c:v>
                </c:pt>
                <c:pt idx="154">
                  <c:v>41794</c:v>
                </c:pt>
                <c:pt idx="155">
                  <c:v>41795</c:v>
                </c:pt>
                <c:pt idx="156">
                  <c:v>41796</c:v>
                </c:pt>
                <c:pt idx="157">
                  <c:v>41797</c:v>
                </c:pt>
                <c:pt idx="158">
                  <c:v>41798</c:v>
                </c:pt>
                <c:pt idx="159">
                  <c:v>41799</c:v>
                </c:pt>
                <c:pt idx="160">
                  <c:v>41800</c:v>
                </c:pt>
                <c:pt idx="161">
                  <c:v>41801</c:v>
                </c:pt>
                <c:pt idx="162">
                  <c:v>41802</c:v>
                </c:pt>
                <c:pt idx="163">
                  <c:v>41803</c:v>
                </c:pt>
                <c:pt idx="164">
                  <c:v>41804</c:v>
                </c:pt>
                <c:pt idx="165">
                  <c:v>41805</c:v>
                </c:pt>
                <c:pt idx="166">
                  <c:v>41806</c:v>
                </c:pt>
                <c:pt idx="167">
                  <c:v>41807</c:v>
                </c:pt>
                <c:pt idx="168">
                  <c:v>41808</c:v>
                </c:pt>
                <c:pt idx="169">
                  <c:v>41809</c:v>
                </c:pt>
                <c:pt idx="170">
                  <c:v>41810</c:v>
                </c:pt>
                <c:pt idx="171">
                  <c:v>41811</c:v>
                </c:pt>
                <c:pt idx="172">
                  <c:v>41812</c:v>
                </c:pt>
                <c:pt idx="173">
                  <c:v>41813</c:v>
                </c:pt>
                <c:pt idx="174">
                  <c:v>41814</c:v>
                </c:pt>
                <c:pt idx="175">
                  <c:v>41815</c:v>
                </c:pt>
                <c:pt idx="176">
                  <c:v>41816</c:v>
                </c:pt>
                <c:pt idx="177">
                  <c:v>41817</c:v>
                </c:pt>
                <c:pt idx="178">
                  <c:v>41818</c:v>
                </c:pt>
                <c:pt idx="179">
                  <c:v>41819</c:v>
                </c:pt>
                <c:pt idx="180">
                  <c:v>41820</c:v>
                </c:pt>
                <c:pt idx="181">
                  <c:v>41821</c:v>
                </c:pt>
                <c:pt idx="182">
                  <c:v>41822</c:v>
                </c:pt>
                <c:pt idx="183">
                  <c:v>41823</c:v>
                </c:pt>
                <c:pt idx="184">
                  <c:v>41824</c:v>
                </c:pt>
                <c:pt idx="185">
                  <c:v>41825</c:v>
                </c:pt>
                <c:pt idx="186">
                  <c:v>41826</c:v>
                </c:pt>
                <c:pt idx="187">
                  <c:v>41827</c:v>
                </c:pt>
                <c:pt idx="188">
                  <c:v>41828</c:v>
                </c:pt>
                <c:pt idx="189">
                  <c:v>41829</c:v>
                </c:pt>
                <c:pt idx="190">
                  <c:v>41830</c:v>
                </c:pt>
                <c:pt idx="191">
                  <c:v>41831</c:v>
                </c:pt>
                <c:pt idx="192">
                  <c:v>41832</c:v>
                </c:pt>
                <c:pt idx="193">
                  <c:v>41833</c:v>
                </c:pt>
                <c:pt idx="194">
                  <c:v>41834</c:v>
                </c:pt>
                <c:pt idx="195">
                  <c:v>41835</c:v>
                </c:pt>
                <c:pt idx="196">
                  <c:v>41836</c:v>
                </c:pt>
                <c:pt idx="197">
                  <c:v>41837</c:v>
                </c:pt>
                <c:pt idx="198">
                  <c:v>41838</c:v>
                </c:pt>
                <c:pt idx="199">
                  <c:v>41839</c:v>
                </c:pt>
                <c:pt idx="200">
                  <c:v>41840</c:v>
                </c:pt>
                <c:pt idx="201">
                  <c:v>41841</c:v>
                </c:pt>
                <c:pt idx="202">
                  <c:v>41842</c:v>
                </c:pt>
                <c:pt idx="203">
                  <c:v>41843</c:v>
                </c:pt>
                <c:pt idx="204">
                  <c:v>41844</c:v>
                </c:pt>
                <c:pt idx="205">
                  <c:v>41845</c:v>
                </c:pt>
                <c:pt idx="206">
                  <c:v>41846</c:v>
                </c:pt>
                <c:pt idx="207">
                  <c:v>41847</c:v>
                </c:pt>
                <c:pt idx="208">
                  <c:v>41848</c:v>
                </c:pt>
              </c:numCache>
            </c:numRef>
          </c:cat>
          <c:val>
            <c:numRef>
              <c:f>'趋势分析_20140101-20140728'!$B$2:$B$210</c:f>
              <c:numCache>
                <c:formatCode>#,##0</c:formatCode>
                <c:ptCount val="209"/>
                <c:pt idx="0">
                  <c:v>13863030</c:v>
                </c:pt>
                <c:pt idx="1">
                  <c:v>14175318</c:v>
                </c:pt>
                <c:pt idx="2">
                  <c:v>15791448</c:v>
                </c:pt>
                <c:pt idx="3">
                  <c:v>15011664</c:v>
                </c:pt>
                <c:pt idx="4">
                  <c:v>14462724</c:v>
                </c:pt>
                <c:pt idx="5">
                  <c:v>16551828</c:v>
                </c:pt>
                <c:pt idx="6">
                  <c:v>16949796</c:v>
                </c:pt>
                <c:pt idx="7">
                  <c:v>15960030</c:v>
                </c:pt>
                <c:pt idx="8">
                  <c:v>16687182</c:v>
                </c:pt>
                <c:pt idx="9">
                  <c:v>16539948</c:v>
                </c:pt>
                <c:pt idx="10">
                  <c:v>16389390</c:v>
                </c:pt>
                <c:pt idx="11">
                  <c:v>16141218</c:v>
                </c:pt>
                <c:pt idx="12">
                  <c:v>16160226</c:v>
                </c:pt>
                <c:pt idx="13">
                  <c:v>16048146</c:v>
                </c:pt>
                <c:pt idx="14">
                  <c:v>16050930</c:v>
                </c:pt>
                <c:pt idx="15">
                  <c:v>16800348</c:v>
                </c:pt>
                <c:pt idx="16">
                  <c:v>16518636</c:v>
                </c:pt>
                <c:pt idx="17">
                  <c:v>16755666</c:v>
                </c:pt>
                <c:pt idx="18">
                  <c:v>16907508</c:v>
                </c:pt>
                <c:pt idx="19">
                  <c:v>16136178</c:v>
                </c:pt>
                <c:pt idx="20">
                  <c:v>14108838</c:v>
                </c:pt>
                <c:pt idx="21">
                  <c:v>15256650</c:v>
                </c:pt>
                <c:pt idx="22">
                  <c:v>15214374</c:v>
                </c:pt>
                <c:pt idx="23">
                  <c:v>15440382</c:v>
                </c:pt>
                <c:pt idx="24">
                  <c:v>15034578</c:v>
                </c:pt>
                <c:pt idx="25">
                  <c:v>15203850</c:v>
                </c:pt>
                <c:pt idx="26">
                  <c:v>14622060</c:v>
                </c:pt>
                <c:pt idx="27">
                  <c:v>14597502</c:v>
                </c:pt>
                <c:pt idx="28">
                  <c:v>14169756</c:v>
                </c:pt>
                <c:pt idx="29">
                  <c:v>14204502</c:v>
                </c:pt>
                <c:pt idx="30">
                  <c:v>13580148</c:v>
                </c:pt>
                <c:pt idx="31">
                  <c:v>13246026</c:v>
                </c:pt>
                <c:pt idx="32">
                  <c:v>13586220</c:v>
                </c:pt>
                <c:pt idx="33">
                  <c:v>13858026</c:v>
                </c:pt>
                <c:pt idx="34">
                  <c:v>14664738</c:v>
                </c:pt>
                <c:pt idx="35">
                  <c:v>15497610</c:v>
                </c:pt>
                <c:pt idx="36">
                  <c:v>21985932</c:v>
                </c:pt>
                <c:pt idx="37">
                  <c:v>24554526</c:v>
                </c:pt>
                <c:pt idx="38">
                  <c:v>19299774</c:v>
                </c:pt>
                <c:pt idx="39">
                  <c:v>18168990</c:v>
                </c:pt>
                <c:pt idx="40">
                  <c:v>18870432</c:v>
                </c:pt>
                <c:pt idx="41">
                  <c:v>20062200</c:v>
                </c:pt>
                <c:pt idx="42">
                  <c:v>20790048</c:v>
                </c:pt>
                <c:pt idx="43">
                  <c:v>22215588</c:v>
                </c:pt>
                <c:pt idx="44">
                  <c:v>19772196</c:v>
                </c:pt>
                <c:pt idx="45">
                  <c:v>19317102</c:v>
                </c:pt>
                <c:pt idx="46">
                  <c:v>18938970</c:v>
                </c:pt>
                <c:pt idx="47">
                  <c:v>19469412</c:v>
                </c:pt>
                <c:pt idx="48">
                  <c:v>21822222</c:v>
                </c:pt>
                <c:pt idx="49">
                  <c:v>22018728</c:v>
                </c:pt>
                <c:pt idx="50">
                  <c:v>20795286</c:v>
                </c:pt>
                <c:pt idx="51">
                  <c:v>21128256</c:v>
                </c:pt>
                <c:pt idx="52">
                  <c:v>20349894</c:v>
                </c:pt>
                <c:pt idx="53">
                  <c:v>19648908</c:v>
                </c:pt>
                <c:pt idx="54">
                  <c:v>20347098</c:v>
                </c:pt>
                <c:pt idx="55">
                  <c:v>20898630</c:v>
                </c:pt>
                <c:pt idx="56">
                  <c:v>20843154</c:v>
                </c:pt>
                <c:pt idx="57">
                  <c:v>21095586</c:v>
                </c:pt>
                <c:pt idx="58">
                  <c:v>20569638</c:v>
                </c:pt>
                <c:pt idx="59">
                  <c:v>19593246</c:v>
                </c:pt>
                <c:pt idx="60">
                  <c:v>18675300</c:v>
                </c:pt>
                <c:pt idx="61">
                  <c:v>19966188</c:v>
                </c:pt>
                <c:pt idx="62">
                  <c:v>19747548</c:v>
                </c:pt>
                <c:pt idx="63">
                  <c:v>19939896</c:v>
                </c:pt>
                <c:pt idx="64">
                  <c:v>18556350</c:v>
                </c:pt>
                <c:pt idx="65">
                  <c:v>17398920</c:v>
                </c:pt>
                <c:pt idx="66">
                  <c:v>16842498</c:v>
                </c:pt>
                <c:pt idx="67">
                  <c:v>16687656</c:v>
                </c:pt>
                <c:pt idx="68">
                  <c:v>18746964</c:v>
                </c:pt>
                <c:pt idx="69">
                  <c:v>18350082</c:v>
                </c:pt>
                <c:pt idx="70">
                  <c:v>18105756</c:v>
                </c:pt>
                <c:pt idx="71">
                  <c:v>17224620</c:v>
                </c:pt>
                <c:pt idx="72">
                  <c:v>20109336</c:v>
                </c:pt>
                <c:pt idx="73">
                  <c:v>17694954</c:v>
                </c:pt>
                <c:pt idx="74">
                  <c:v>18537462</c:v>
                </c:pt>
                <c:pt idx="75">
                  <c:v>18094290</c:v>
                </c:pt>
                <c:pt idx="76">
                  <c:v>21752778</c:v>
                </c:pt>
                <c:pt idx="77">
                  <c:v>19527114</c:v>
                </c:pt>
                <c:pt idx="78">
                  <c:v>18861870</c:v>
                </c:pt>
                <c:pt idx="79">
                  <c:v>18202308</c:v>
                </c:pt>
                <c:pt idx="80">
                  <c:v>16845300</c:v>
                </c:pt>
                <c:pt idx="81">
                  <c:v>16293246</c:v>
                </c:pt>
                <c:pt idx="82">
                  <c:v>17092644</c:v>
                </c:pt>
                <c:pt idx="83">
                  <c:v>18145656</c:v>
                </c:pt>
                <c:pt idx="84">
                  <c:v>19050600</c:v>
                </c:pt>
                <c:pt idx="85">
                  <c:v>18022668</c:v>
                </c:pt>
                <c:pt idx="86">
                  <c:v>18066996</c:v>
                </c:pt>
                <c:pt idx="87">
                  <c:v>17598318</c:v>
                </c:pt>
                <c:pt idx="88">
                  <c:v>17372034</c:v>
                </c:pt>
                <c:pt idx="89">
                  <c:v>17889684</c:v>
                </c:pt>
                <c:pt idx="90">
                  <c:v>17788290</c:v>
                </c:pt>
                <c:pt idx="91">
                  <c:v>18842022</c:v>
                </c:pt>
                <c:pt idx="92">
                  <c:v>17173260</c:v>
                </c:pt>
                <c:pt idx="93">
                  <c:v>17545788</c:v>
                </c:pt>
                <c:pt idx="94">
                  <c:v>16117902</c:v>
                </c:pt>
                <c:pt idx="95">
                  <c:v>18204840</c:v>
                </c:pt>
                <c:pt idx="96">
                  <c:v>19494954</c:v>
                </c:pt>
                <c:pt idx="97">
                  <c:v>20936652</c:v>
                </c:pt>
                <c:pt idx="98">
                  <c:v>23902200</c:v>
                </c:pt>
                <c:pt idx="99">
                  <c:v>23646666</c:v>
                </c:pt>
                <c:pt idx="100">
                  <c:v>23439186</c:v>
                </c:pt>
                <c:pt idx="101">
                  <c:v>22902624</c:v>
                </c:pt>
                <c:pt idx="102">
                  <c:v>22604178</c:v>
                </c:pt>
                <c:pt idx="103">
                  <c:v>22014852</c:v>
                </c:pt>
                <c:pt idx="104">
                  <c:v>22287738</c:v>
                </c:pt>
                <c:pt idx="105">
                  <c:v>22140876</c:v>
                </c:pt>
                <c:pt idx="106">
                  <c:v>22665342</c:v>
                </c:pt>
                <c:pt idx="107">
                  <c:v>21887982</c:v>
                </c:pt>
                <c:pt idx="108">
                  <c:v>21756366</c:v>
                </c:pt>
                <c:pt idx="109">
                  <c:v>23038176</c:v>
                </c:pt>
                <c:pt idx="110">
                  <c:v>28502430</c:v>
                </c:pt>
                <c:pt idx="111">
                  <c:v>25659372</c:v>
                </c:pt>
                <c:pt idx="112">
                  <c:v>24992820</c:v>
                </c:pt>
                <c:pt idx="113">
                  <c:v>23580936</c:v>
                </c:pt>
                <c:pt idx="114">
                  <c:v>24264036</c:v>
                </c:pt>
                <c:pt idx="115">
                  <c:v>22636182</c:v>
                </c:pt>
                <c:pt idx="116">
                  <c:v>20233506</c:v>
                </c:pt>
                <c:pt idx="117">
                  <c:v>21891360</c:v>
                </c:pt>
                <c:pt idx="118">
                  <c:v>23742498</c:v>
                </c:pt>
                <c:pt idx="119">
                  <c:v>23130090</c:v>
                </c:pt>
                <c:pt idx="120">
                  <c:v>19925946</c:v>
                </c:pt>
                <c:pt idx="121">
                  <c:v>19731294</c:v>
                </c:pt>
                <c:pt idx="122">
                  <c:v>20252892</c:v>
                </c:pt>
                <c:pt idx="123">
                  <c:v>21892368</c:v>
                </c:pt>
                <c:pt idx="124">
                  <c:v>20170122</c:v>
                </c:pt>
                <c:pt idx="125">
                  <c:v>20761812</c:v>
                </c:pt>
                <c:pt idx="126">
                  <c:v>24965856</c:v>
                </c:pt>
                <c:pt idx="127">
                  <c:v>24362316</c:v>
                </c:pt>
                <c:pt idx="128">
                  <c:v>23242098</c:v>
                </c:pt>
                <c:pt idx="129">
                  <c:v>23054742</c:v>
                </c:pt>
                <c:pt idx="130">
                  <c:v>22843830</c:v>
                </c:pt>
                <c:pt idx="131">
                  <c:v>23219844</c:v>
                </c:pt>
                <c:pt idx="132">
                  <c:v>23614980</c:v>
                </c:pt>
                <c:pt idx="133">
                  <c:v>23879820</c:v>
                </c:pt>
                <c:pt idx="134">
                  <c:v>23696784</c:v>
                </c:pt>
                <c:pt idx="135">
                  <c:v>24200196</c:v>
                </c:pt>
                <c:pt idx="136">
                  <c:v>23273754</c:v>
                </c:pt>
                <c:pt idx="137">
                  <c:v>22638936</c:v>
                </c:pt>
                <c:pt idx="138">
                  <c:v>26154546</c:v>
                </c:pt>
                <c:pt idx="139">
                  <c:v>28825476</c:v>
                </c:pt>
                <c:pt idx="140">
                  <c:v>24765948</c:v>
                </c:pt>
                <c:pt idx="141">
                  <c:v>22595322</c:v>
                </c:pt>
                <c:pt idx="142">
                  <c:v>25207506</c:v>
                </c:pt>
                <c:pt idx="143">
                  <c:v>25054836</c:v>
                </c:pt>
                <c:pt idx="144">
                  <c:v>25089156</c:v>
                </c:pt>
                <c:pt idx="145">
                  <c:v>24897402</c:v>
                </c:pt>
                <c:pt idx="146">
                  <c:v>27365418</c:v>
                </c:pt>
                <c:pt idx="147">
                  <c:v>25255674</c:v>
                </c:pt>
                <c:pt idx="148">
                  <c:v>24391662</c:v>
                </c:pt>
                <c:pt idx="149">
                  <c:v>23885784</c:v>
                </c:pt>
                <c:pt idx="150">
                  <c:v>21918732</c:v>
                </c:pt>
                <c:pt idx="151">
                  <c:v>21056538</c:v>
                </c:pt>
                <c:pt idx="152">
                  <c:v>23695116</c:v>
                </c:pt>
                <c:pt idx="153">
                  <c:v>22722942</c:v>
                </c:pt>
                <c:pt idx="154">
                  <c:v>22058628</c:v>
                </c:pt>
                <c:pt idx="155">
                  <c:v>22160400</c:v>
                </c:pt>
                <c:pt idx="156">
                  <c:v>25270632</c:v>
                </c:pt>
                <c:pt idx="157">
                  <c:v>24685194</c:v>
                </c:pt>
                <c:pt idx="158">
                  <c:v>25938726</c:v>
                </c:pt>
                <c:pt idx="159">
                  <c:v>29436552</c:v>
                </c:pt>
                <c:pt idx="160">
                  <c:v>27248502</c:v>
                </c:pt>
                <c:pt idx="161">
                  <c:v>30074904</c:v>
                </c:pt>
                <c:pt idx="162">
                  <c:v>26270694</c:v>
                </c:pt>
                <c:pt idx="163">
                  <c:v>25275630</c:v>
                </c:pt>
                <c:pt idx="164">
                  <c:v>26933586</c:v>
                </c:pt>
                <c:pt idx="165">
                  <c:v>26762352</c:v>
                </c:pt>
                <c:pt idx="166">
                  <c:v>27175158</c:v>
                </c:pt>
                <c:pt idx="167">
                  <c:v>27888342</c:v>
                </c:pt>
                <c:pt idx="168">
                  <c:v>25496862</c:v>
                </c:pt>
                <c:pt idx="169">
                  <c:v>29668908</c:v>
                </c:pt>
                <c:pt idx="170">
                  <c:v>31108344</c:v>
                </c:pt>
                <c:pt idx="171">
                  <c:v>29803512</c:v>
                </c:pt>
                <c:pt idx="172">
                  <c:v>30601020</c:v>
                </c:pt>
                <c:pt idx="173">
                  <c:v>29934474</c:v>
                </c:pt>
                <c:pt idx="174">
                  <c:v>28801830</c:v>
                </c:pt>
                <c:pt idx="175">
                  <c:v>27580896</c:v>
                </c:pt>
                <c:pt idx="176">
                  <c:v>27314916</c:v>
                </c:pt>
                <c:pt idx="177">
                  <c:v>30084690</c:v>
                </c:pt>
                <c:pt idx="178">
                  <c:v>31253364</c:v>
                </c:pt>
                <c:pt idx="179">
                  <c:v>30018666</c:v>
                </c:pt>
                <c:pt idx="180">
                  <c:v>31231950</c:v>
                </c:pt>
                <c:pt idx="181">
                  <c:v>31624830</c:v>
                </c:pt>
                <c:pt idx="182">
                  <c:v>27506112</c:v>
                </c:pt>
                <c:pt idx="183">
                  <c:v>32665098</c:v>
                </c:pt>
                <c:pt idx="184">
                  <c:v>31065894</c:v>
                </c:pt>
                <c:pt idx="185">
                  <c:v>26538072</c:v>
                </c:pt>
                <c:pt idx="186">
                  <c:v>30913710</c:v>
                </c:pt>
                <c:pt idx="187">
                  <c:v>29965002</c:v>
                </c:pt>
                <c:pt idx="188">
                  <c:v>32727162</c:v>
                </c:pt>
                <c:pt idx="189">
                  <c:v>28556016</c:v>
                </c:pt>
                <c:pt idx="190">
                  <c:v>29125926</c:v>
                </c:pt>
                <c:pt idx="191">
                  <c:v>30868092</c:v>
                </c:pt>
                <c:pt idx="192">
                  <c:v>28118628</c:v>
                </c:pt>
                <c:pt idx="193">
                  <c:v>27361566</c:v>
                </c:pt>
                <c:pt idx="194">
                  <c:v>29563158</c:v>
                </c:pt>
                <c:pt idx="195">
                  <c:v>29188704</c:v>
                </c:pt>
                <c:pt idx="196">
                  <c:v>26570436</c:v>
                </c:pt>
                <c:pt idx="197">
                  <c:v>29638974</c:v>
                </c:pt>
                <c:pt idx="198">
                  <c:v>28324836</c:v>
                </c:pt>
                <c:pt idx="199">
                  <c:v>30158664</c:v>
                </c:pt>
                <c:pt idx="200">
                  <c:v>30048894</c:v>
                </c:pt>
                <c:pt idx="201">
                  <c:v>28040064</c:v>
                </c:pt>
                <c:pt idx="202">
                  <c:v>26000058</c:v>
                </c:pt>
                <c:pt idx="203">
                  <c:v>28133352</c:v>
                </c:pt>
                <c:pt idx="204">
                  <c:v>29585250</c:v>
                </c:pt>
                <c:pt idx="205">
                  <c:v>29443560</c:v>
                </c:pt>
                <c:pt idx="206">
                  <c:v>30127770</c:v>
                </c:pt>
                <c:pt idx="207">
                  <c:v>29126334</c:v>
                </c:pt>
                <c:pt idx="208">
                  <c:v>30094710</c:v>
                </c:pt>
              </c:numCache>
            </c:numRef>
          </c:val>
        </c:ser>
        <c:ser>
          <c:idx val="1"/>
          <c:order val="1"/>
          <c:tx>
            <c:strRef>
              <c:f>'趋势分析_20140101-20140728'!$C$1</c:f>
              <c:strCache>
                <c:ptCount val="1"/>
                <c:pt idx="0">
                  <c:v>UV</c:v>
                </c:pt>
              </c:strCache>
            </c:strRef>
          </c:tx>
          <c:cat>
            <c:numRef>
              <c:f>'趋势分析_20140101-20140728'!$A$2:$A$210</c:f>
              <c:numCache>
                <c:formatCode>m/d/yyyy</c:formatCode>
                <c:ptCount val="209"/>
                <c:pt idx="0">
                  <c:v>41640</c:v>
                </c:pt>
                <c:pt idx="1">
                  <c:v>41641</c:v>
                </c:pt>
                <c:pt idx="2">
                  <c:v>41642</c:v>
                </c:pt>
                <c:pt idx="3">
                  <c:v>41643</c:v>
                </c:pt>
                <c:pt idx="4">
                  <c:v>41644</c:v>
                </c:pt>
                <c:pt idx="5">
                  <c:v>41645</c:v>
                </c:pt>
                <c:pt idx="6">
                  <c:v>41646</c:v>
                </c:pt>
                <c:pt idx="7">
                  <c:v>41647</c:v>
                </c:pt>
                <c:pt idx="8">
                  <c:v>41648</c:v>
                </c:pt>
                <c:pt idx="9">
                  <c:v>41649</c:v>
                </c:pt>
                <c:pt idx="10">
                  <c:v>41650</c:v>
                </c:pt>
                <c:pt idx="11">
                  <c:v>41651</c:v>
                </c:pt>
                <c:pt idx="12">
                  <c:v>41652</c:v>
                </c:pt>
                <c:pt idx="13">
                  <c:v>41653</c:v>
                </c:pt>
                <c:pt idx="14">
                  <c:v>41654</c:v>
                </c:pt>
                <c:pt idx="15">
                  <c:v>41655</c:v>
                </c:pt>
                <c:pt idx="16">
                  <c:v>41656</c:v>
                </c:pt>
                <c:pt idx="17">
                  <c:v>41657</c:v>
                </c:pt>
                <c:pt idx="18">
                  <c:v>41658</c:v>
                </c:pt>
                <c:pt idx="19">
                  <c:v>41659</c:v>
                </c:pt>
                <c:pt idx="20">
                  <c:v>41660</c:v>
                </c:pt>
                <c:pt idx="21">
                  <c:v>41661</c:v>
                </c:pt>
                <c:pt idx="22">
                  <c:v>41662</c:v>
                </c:pt>
                <c:pt idx="23">
                  <c:v>41663</c:v>
                </c:pt>
                <c:pt idx="24">
                  <c:v>41664</c:v>
                </c:pt>
                <c:pt idx="25">
                  <c:v>41665</c:v>
                </c:pt>
                <c:pt idx="26">
                  <c:v>41666</c:v>
                </c:pt>
                <c:pt idx="27">
                  <c:v>41667</c:v>
                </c:pt>
                <c:pt idx="28">
                  <c:v>41668</c:v>
                </c:pt>
                <c:pt idx="29">
                  <c:v>41669</c:v>
                </c:pt>
                <c:pt idx="30">
                  <c:v>41670</c:v>
                </c:pt>
                <c:pt idx="31">
                  <c:v>41671</c:v>
                </c:pt>
                <c:pt idx="32">
                  <c:v>41672</c:v>
                </c:pt>
                <c:pt idx="33">
                  <c:v>41673</c:v>
                </c:pt>
                <c:pt idx="34">
                  <c:v>41674</c:v>
                </c:pt>
                <c:pt idx="35">
                  <c:v>41675</c:v>
                </c:pt>
                <c:pt idx="36">
                  <c:v>41676</c:v>
                </c:pt>
                <c:pt idx="37">
                  <c:v>41677</c:v>
                </c:pt>
                <c:pt idx="38">
                  <c:v>41678</c:v>
                </c:pt>
                <c:pt idx="39">
                  <c:v>41679</c:v>
                </c:pt>
                <c:pt idx="40">
                  <c:v>41680</c:v>
                </c:pt>
                <c:pt idx="41">
                  <c:v>41681</c:v>
                </c:pt>
                <c:pt idx="42">
                  <c:v>41682</c:v>
                </c:pt>
                <c:pt idx="43">
                  <c:v>41683</c:v>
                </c:pt>
                <c:pt idx="44">
                  <c:v>41684</c:v>
                </c:pt>
                <c:pt idx="45">
                  <c:v>41685</c:v>
                </c:pt>
                <c:pt idx="46">
                  <c:v>41686</c:v>
                </c:pt>
                <c:pt idx="47">
                  <c:v>41687</c:v>
                </c:pt>
                <c:pt idx="48">
                  <c:v>41688</c:v>
                </c:pt>
                <c:pt idx="49">
                  <c:v>41689</c:v>
                </c:pt>
                <c:pt idx="50">
                  <c:v>41690</c:v>
                </c:pt>
                <c:pt idx="51">
                  <c:v>41691</c:v>
                </c:pt>
                <c:pt idx="52">
                  <c:v>41692</c:v>
                </c:pt>
                <c:pt idx="53">
                  <c:v>41693</c:v>
                </c:pt>
                <c:pt idx="54">
                  <c:v>41694</c:v>
                </c:pt>
                <c:pt idx="55">
                  <c:v>41695</c:v>
                </c:pt>
                <c:pt idx="56">
                  <c:v>41696</c:v>
                </c:pt>
                <c:pt idx="57">
                  <c:v>41697</c:v>
                </c:pt>
                <c:pt idx="58">
                  <c:v>41698</c:v>
                </c:pt>
                <c:pt idx="59">
                  <c:v>41699</c:v>
                </c:pt>
                <c:pt idx="60">
                  <c:v>41700</c:v>
                </c:pt>
                <c:pt idx="61">
                  <c:v>41701</c:v>
                </c:pt>
                <c:pt idx="62">
                  <c:v>41702</c:v>
                </c:pt>
                <c:pt idx="63">
                  <c:v>41703</c:v>
                </c:pt>
                <c:pt idx="64">
                  <c:v>41704</c:v>
                </c:pt>
                <c:pt idx="65">
                  <c:v>41705</c:v>
                </c:pt>
                <c:pt idx="66">
                  <c:v>41706</c:v>
                </c:pt>
                <c:pt idx="67">
                  <c:v>41707</c:v>
                </c:pt>
                <c:pt idx="68">
                  <c:v>41708</c:v>
                </c:pt>
                <c:pt idx="69">
                  <c:v>41709</c:v>
                </c:pt>
                <c:pt idx="70">
                  <c:v>41710</c:v>
                </c:pt>
                <c:pt idx="71">
                  <c:v>41711</c:v>
                </c:pt>
                <c:pt idx="72">
                  <c:v>41712</c:v>
                </c:pt>
                <c:pt idx="73">
                  <c:v>41713</c:v>
                </c:pt>
                <c:pt idx="74">
                  <c:v>41714</c:v>
                </c:pt>
                <c:pt idx="75">
                  <c:v>41715</c:v>
                </c:pt>
                <c:pt idx="76">
                  <c:v>41716</c:v>
                </c:pt>
                <c:pt idx="77">
                  <c:v>41717</c:v>
                </c:pt>
                <c:pt idx="78">
                  <c:v>41718</c:v>
                </c:pt>
                <c:pt idx="79">
                  <c:v>41719</c:v>
                </c:pt>
                <c:pt idx="80">
                  <c:v>41720</c:v>
                </c:pt>
                <c:pt idx="81">
                  <c:v>41721</c:v>
                </c:pt>
                <c:pt idx="82">
                  <c:v>41722</c:v>
                </c:pt>
                <c:pt idx="83">
                  <c:v>41723</c:v>
                </c:pt>
                <c:pt idx="84">
                  <c:v>41724</c:v>
                </c:pt>
                <c:pt idx="85">
                  <c:v>41725</c:v>
                </c:pt>
                <c:pt idx="86">
                  <c:v>41726</c:v>
                </c:pt>
                <c:pt idx="87">
                  <c:v>41727</c:v>
                </c:pt>
                <c:pt idx="88">
                  <c:v>41728</c:v>
                </c:pt>
                <c:pt idx="89">
                  <c:v>41729</c:v>
                </c:pt>
                <c:pt idx="90">
                  <c:v>41730</c:v>
                </c:pt>
                <c:pt idx="91">
                  <c:v>41731</c:v>
                </c:pt>
                <c:pt idx="92">
                  <c:v>41732</c:v>
                </c:pt>
                <c:pt idx="93">
                  <c:v>41733</c:v>
                </c:pt>
                <c:pt idx="94">
                  <c:v>41734</c:v>
                </c:pt>
                <c:pt idx="95">
                  <c:v>41735</c:v>
                </c:pt>
                <c:pt idx="96">
                  <c:v>41736</c:v>
                </c:pt>
                <c:pt idx="97">
                  <c:v>41737</c:v>
                </c:pt>
                <c:pt idx="98">
                  <c:v>41738</c:v>
                </c:pt>
                <c:pt idx="99">
                  <c:v>41739</c:v>
                </c:pt>
                <c:pt idx="100">
                  <c:v>41740</c:v>
                </c:pt>
                <c:pt idx="101">
                  <c:v>41741</c:v>
                </c:pt>
                <c:pt idx="102">
                  <c:v>41742</c:v>
                </c:pt>
                <c:pt idx="103">
                  <c:v>41743</c:v>
                </c:pt>
                <c:pt idx="104">
                  <c:v>41744</c:v>
                </c:pt>
                <c:pt idx="105">
                  <c:v>41745</c:v>
                </c:pt>
                <c:pt idx="106">
                  <c:v>41746</c:v>
                </c:pt>
                <c:pt idx="107">
                  <c:v>41747</c:v>
                </c:pt>
                <c:pt idx="108">
                  <c:v>41748</c:v>
                </c:pt>
                <c:pt idx="109">
                  <c:v>41749</c:v>
                </c:pt>
                <c:pt idx="110">
                  <c:v>41750</c:v>
                </c:pt>
                <c:pt idx="111">
                  <c:v>41751</c:v>
                </c:pt>
                <c:pt idx="112">
                  <c:v>41752</c:v>
                </c:pt>
                <c:pt idx="113">
                  <c:v>41753</c:v>
                </c:pt>
                <c:pt idx="114">
                  <c:v>41754</c:v>
                </c:pt>
                <c:pt idx="115">
                  <c:v>41755</c:v>
                </c:pt>
                <c:pt idx="116">
                  <c:v>41756</c:v>
                </c:pt>
                <c:pt idx="117">
                  <c:v>41757</c:v>
                </c:pt>
                <c:pt idx="118">
                  <c:v>41758</c:v>
                </c:pt>
                <c:pt idx="119">
                  <c:v>41759</c:v>
                </c:pt>
                <c:pt idx="120">
                  <c:v>41760</c:v>
                </c:pt>
                <c:pt idx="121">
                  <c:v>41761</c:v>
                </c:pt>
                <c:pt idx="122">
                  <c:v>41762</c:v>
                </c:pt>
                <c:pt idx="123">
                  <c:v>41763</c:v>
                </c:pt>
                <c:pt idx="124">
                  <c:v>41764</c:v>
                </c:pt>
                <c:pt idx="125">
                  <c:v>41765</c:v>
                </c:pt>
                <c:pt idx="126">
                  <c:v>41766</c:v>
                </c:pt>
                <c:pt idx="127">
                  <c:v>41767</c:v>
                </c:pt>
                <c:pt idx="128">
                  <c:v>41768</c:v>
                </c:pt>
                <c:pt idx="129">
                  <c:v>41769</c:v>
                </c:pt>
                <c:pt idx="130">
                  <c:v>41770</c:v>
                </c:pt>
                <c:pt idx="131">
                  <c:v>41771</c:v>
                </c:pt>
                <c:pt idx="132">
                  <c:v>41772</c:v>
                </c:pt>
                <c:pt idx="133">
                  <c:v>41773</c:v>
                </c:pt>
                <c:pt idx="134">
                  <c:v>41774</c:v>
                </c:pt>
                <c:pt idx="135">
                  <c:v>41775</c:v>
                </c:pt>
                <c:pt idx="136">
                  <c:v>41776</c:v>
                </c:pt>
                <c:pt idx="137">
                  <c:v>41777</c:v>
                </c:pt>
                <c:pt idx="138">
                  <c:v>41778</c:v>
                </c:pt>
                <c:pt idx="139">
                  <c:v>41779</c:v>
                </c:pt>
                <c:pt idx="140">
                  <c:v>41780</c:v>
                </c:pt>
                <c:pt idx="141">
                  <c:v>41781</c:v>
                </c:pt>
                <c:pt idx="142">
                  <c:v>41782</c:v>
                </c:pt>
                <c:pt idx="143">
                  <c:v>41783</c:v>
                </c:pt>
                <c:pt idx="144">
                  <c:v>41784</c:v>
                </c:pt>
                <c:pt idx="145">
                  <c:v>41785</c:v>
                </c:pt>
                <c:pt idx="146">
                  <c:v>41786</c:v>
                </c:pt>
                <c:pt idx="147">
                  <c:v>41787</c:v>
                </c:pt>
                <c:pt idx="148">
                  <c:v>41788</c:v>
                </c:pt>
                <c:pt idx="149">
                  <c:v>41789</c:v>
                </c:pt>
                <c:pt idx="150">
                  <c:v>41790</c:v>
                </c:pt>
                <c:pt idx="151">
                  <c:v>41791</c:v>
                </c:pt>
                <c:pt idx="152">
                  <c:v>41792</c:v>
                </c:pt>
                <c:pt idx="153">
                  <c:v>41793</c:v>
                </c:pt>
                <c:pt idx="154">
                  <c:v>41794</c:v>
                </c:pt>
                <c:pt idx="155">
                  <c:v>41795</c:v>
                </c:pt>
                <c:pt idx="156">
                  <c:v>41796</c:v>
                </c:pt>
                <c:pt idx="157">
                  <c:v>41797</c:v>
                </c:pt>
                <c:pt idx="158">
                  <c:v>41798</c:v>
                </c:pt>
                <c:pt idx="159">
                  <c:v>41799</c:v>
                </c:pt>
                <c:pt idx="160">
                  <c:v>41800</c:v>
                </c:pt>
                <c:pt idx="161">
                  <c:v>41801</c:v>
                </c:pt>
                <c:pt idx="162">
                  <c:v>41802</c:v>
                </c:pt>
                <c:pt idx="163">
                  <c:v>41803</c:v>
                </c:pt>
                <c:pt idx="164">
                  <c:v>41804</c:v>
                </c:pt>
                <c:pt idx="165">
                  <c:v>41805</c:v>
                </c:pt>
                <c:pt idx="166">
                  <c:v>41806</c:v>
                </c:pt>
                <c:pt idx="167">
                  <c:v>41807</c:v>
                </c:pt>
                <c:pt idx="168">
                  <c:v>41808</c:v>
                </c:pt>
                <c:pt idx="169">
                  <c:v>41809</c:v>
                </c:pt>
                <c:pt idx="170">
                  <c:v>41810</c:v>
                </c:pt>
                <c:pt idx="171">
                  <c:v>41811</c:v>
                </c:pt>
                <c:pt idx="172">
                  <c:v>41812</c:v>
                </c:pt>
                <c:pt idx="173">
                  <c:v>41813</c:v>
                </c:pt>
                <c:pt idx="174">
                  <c:v>41814</c:v>
                </c:pt>
                <c:pt idx="175">
                  <c:v>41815</c:v>
                </c:pt>
                <c:pt idx="176">
                  <c:v>41816</c:v>
                </c:pt>
                <c:pt idx="177">
                  <c:v>41817</c:v>
                </c:pt>
                <c:pt idx="178">
                  <c:v>41818</c:v>
                </c:pt>
                <c:pt idx="179">
                  <c:v>41819</c:v>
                </c:pt>
                <c:pt idx="180">
                  <c:v>41820</c:v>
                </c:pt>
                <c:pt idx="181">
                  <c:v>41821</c:v>
                </c:pt>
                <c:pt idx="182">
                  <c:v>41822</c:v>
                </c:pt>
                <c:pt idx="183">
                  <c:v>41823</c:v>
                </c:pt>
                <c:pt idx="184">
                  <c:v>41824</c:v>
                </c:pt>
                <c:pt idx="185">
                  <c:v>41825</c:v>
                </c:pt>
                <c:pt idx="186">
                  <c:v>41826</c:v>
                </c:pt>
                <c:pt idx="187">
                  <c:v>41827</c:v>
                </c:pt>
                <c:pt idx="188">
                  <c:v>41828</c:v>
                </c:pt>
                <c:pt idx="189">
                  <c:v>41829</c:v>
                </c:pt>
                <c:pt idx="190">
                  <c:v>41830</c:v>
                </c:pt>
                <c:pt idx="191">
                  <c:v>41831</c:v>
                </c:pt>
                <c:pt idx="192">
                  <c:v>41832</c:v>
                </c:pt>
                <c:pt idx="193">
                  <c:v>41833</c:v>
                </c:pt>
                <c:pt idx="194">
                  <c:v>41834</c:v>
                </c:pt>
                <c:pt idx="195">
                  <c:v>41835</c:v>
                </c:pt>
                <c:pt idx="196">
                  <c:v>41836</c:v>
                </c:pt>
                <c:pt idx="197">
                  <c:v>41837</c:v>
                </c:pt>
                <c:pt idx="198">
                  <c:v>41838</c:v>
                </c:pt>
                <c:pt idx="199">
                  <c:v>41839</c:v>
                </c:pt>
                <c:pt idx="200">
                  <c:v>41840</c:v>
                </c:pt>
                <c:pt idx="201">
                  <c:v>41841</c:v>
                </c:pt>
                <c:pt idx="202">
                  <c:v>41842</c:v>
                </c:pt>
                <c:pt idx="203">
                  <c:v>41843</c:v>
                </c:pt>
                <c:pt idx="204">
                  <c:v>41844</c:v>
                </c:pt>
                <c:pt idx="205">
                  <c:v>41845</c:v>
                </c:pt>
                <c:pt idx="206">
                  <c:v>41846</c:v>
                </c:pt>
                <c:pt idx="207">
                  <c:v>41847</c:v>
                </c:pt>
                <c:pt idx="208">
                  <c:v>41848</c:v>
                </c:pt>
              </c:numCache>
            </c:numRef>
          </c:cat>
          <c:val>
            <c:numRef>
              <c:f>'趋势分析_20140101-20140728'!$C$2:$C$210</c:f>
              <c:numCache>
                <c:formatCode>#,##0</c:formatCode>
                <c:ptCount val="209"/>
                <c:pt idx="0">
                  <c:v>3019728</c:v>
                </c:pt>
                <c:pt idx="1">
                  <c:v>3158472</c:v>
                </c:pt>
                <c:pt idx="2">
                  <c:v>3557256</c:v>
                </c:pt>
                <c:pt idx="3">
                  <c:v>3414828</c:v>
                </c:pt>
                <c:pt idx="4">
                  <c:v>3278208</c:v>
                </c:pt>
                <c:pt idx="5">
                  <c:v>3961722</c:v>
                </c:pt>
                <c:pt idx="6">
                  <c:v>3997218</c:v>
                </c:pt>
                <c:pt idx="7">
                  <c:v>3921306</c:v>
                </c:pt>
                <c:pt idx="8">
                  <c:v>4024518</c:v>
                </c:pt>
                <c:pt idx="9">
                  <c:v>4050228</c:v>
                </c:pt>
                <c:pt idx="10">
                  <c:v>3933060</c:v>
                </c:pt>
                <c:pt idx="11">
                  <c:v>3856818</c:v>
                </c:pt>
                <c:pt idx="12">
                  <c:v>3886626</c:v>
                </c:pt>
                <c:pt idx="13">
                  <c:v>3884556</c:v>
                </c:pt>
                <c:pt idx="14">
                  <c:v>3897786</c:v>
                </c:pt>
                <c:pt idx="15">
                  <c:v>4014366</c:v>
                </c:pt>
                <c:pt idx="16">
                  <c:v>3950700</c:v>
                </c:pt>
                <c:pt idx="17">
                  <c:v>3952344</c:v>
                </c:pt>
                <c:pt idx="18">
                  <c:v>3894246</c:v>
                </c:pt>
                <c:pt idx="19">
                  <c:v>3882234</c:v>
                </c:pt>
                <c:pt idx="20">
                  <c:v>3565794</c:v>
                </c:pt>
                <c:pt idx="21">
                  <c:v>3660168</c:v>
                </c:pt>
                <c:pt idx="22">
                  <c:v>3572766</c:v>
                </c:pt>
                <c:pt idx="23">
                  <c:v>3680508</c:v>
                </c:pt>
                <c:pt idx="24">
                  <c:v>3518928</c:v>
                </c:pt>
                <c:pt idx="25">
                  <c:v>3539952</c:v>
                </c:pt>
                <c:pt idx="26">
                  <c:v>3549012</c:v>
                </c:pt>
                <c:pt idx="27">
                  <c:v>3529284</c:v>
                </c:pt>
                <c:pt idx="28">
                  <c:v>3587220</c:v>
                </c:pt>
                <c:pt idx="29">
                  <c:v>3723198</c:v>
                </c:pt>
                <c:pt idx="30">
                  <c:v>3365790</c:v>
                </c:pt>
                <c:pt idx="31">
                  <c:v>3113322</c:v>
                </c:pt>
                <c:pt idx="32">
                  <c:v>3151800</c:v>
                </c:pt>
                <c:pt idx="33">
                  <c:v>3256968</c:v>
                </c:pt>
                <c:pt idx="34">
                  <c:v>3403338</c:v>
                </c:pt>
                <c:pt idx="35">
                  <c:v>3633456</c:v>
                </c:pt>
                <c:pt idx="36">
                  <c:v>5539644</c:v>
                </c:pt>
                <c:pt idx="37">
                  <c:v>6095118</c:v>
                </c:pt>
                <c:pt idx="38">
                  <c:v>4420812</c:v>
                </c:pt>
                <c:pt idx="39">
                  <c:v>4244088</c:v>
                </c:pt>
                <c:pt idx="40">
                  <c:v>4522314</c:v>
                </c:pt>
                <c:pt idx="41">
                  <c:v>4867764</c:v>
                </c:pt>
                <c:pt idx="42">
                  <c:v>4943952</c:v>
                </c:pt>
                <c:pt idx="43">
                  <c:v>5504754</c:v>
                </c:pt>
                <c:pt idx="44">
                  <c:v>4893684</c:v>
                </c:pt>
                <c:pt idx="45">
                  <c:v>4661040</c:v>
                </c:pt>
                <c:pt idx="46">
                  <c:v>4531152</c:v>
                </c:pt>
                <c:pt idx="47">
                  <c:v>4716540</c:v>
                </c:pt>
                <c:pt idx="48">
                  <c:v>5504538</c:v>
                </c:pt>
                <c:pt idx="49">
                  <c:v>5387958</c:v>
                </c:pt>
                <c:pt idx="50">
                  <c:v>5107548</c:v>
                </c:pt>
                <c:pt idx="51">
                  <c:v>5199564</c:v>
                </c:pt>
                <c:pt idx="52">
                  <c:v>5119188</c:v>
                </c:pt>
                <c:pt idx="53">
                  <c:v>4961208</c:v>
                </c:pt>
                <c:pt idx="54">
                  <c:v>5075496</c:v>
                </c:pt>
                <c:pt idx="55">
                  <c:v>5181426</c:v>
                </c:pt>
                <c:pt idx="56">
                  <c:v>5164986</c:v>
                </c:pt>
                <c:pt idx="57">
                  <c:v>5109786</c:v>
                </c:pt>
                <c:pt idx="58">
                  <c:v>4957260</c:v>
                </c:pt>
                <c:pt idx="59">
                  <c:v>4739208</c:v>
                </c:pt>
                <c:pt idx="60">
                  <c:v>4528056</c:v>
                </c:pt>
                <c:pt idx="61">
                  <c:v>4773474</c:v>
                </c:pt>
                <c:pt idx="62">
                  <c:v>4687650</c:v>
                </c:pt>
                <c:pt idx="63">
                  <c:v>4740420</c:v>
                </c:pt>
                <c:pt idx="64">
                  <c:v>4349106</c:v>
                </c:pt>
                <c:pt idx="65">
                  <c:v>4066482</c:v>
                </c:pt>
                <c:pt idx="66">
                  <c:v>4120182</c:v>
                </c:pt>
                <c:pt idx="67">
                  <c:v>4075044</c:v>
                </c:pt>
                <c:pt idx="68">
                  <c:v>4599870</c:v>
                </c:pt>
                <c:pt idx="69">
                  <c:v>4201332</c:v>
                </c:pt>
                <c:pt idx="70">
                  <c:v>4200558</c:v>
                </c:pt>
                <c:pt idx="71">
                  <c:v>4010556</c:v>
                </c:pt>
                <c:pt idx="72">
                  <c:v>4912710</c:v>
                </c:pt>
                <c:pt idx="73">
                  <c:v>4266204</c:v>
                </c:pt>
                <c:pt idx="74">
                  <c:v>4547478</c:v>
                </c:pt>
                <c:pt idx="75">
                  <c:v>4283802</c:v>
                </c:pt>
                <c:pt idx="76">
                  <c:v>5493030</c:v>
                </c:pt>
                <c:pt idx="77">
                  <c:v>4525398</c:v>
                </c:pt>
                <c:pt idx="78">
                  <c:v>4472460</c:v>
                </c:pt>
                <c:pt idx="79">
                  <c:v>4435320</c:v>
                </c:pt>
                <c:pt idx="80">
                  <c:v>4111590</c:v>
                </c:pt>
                <c:pt idx="81">
                  <c:v>3886764</c:v>
                </c:pt>
                <c:pt idx="82">
                  <c:v>3962730</c:v>
                </c:pt>
                <c:pt idx="83">
                  <c:v>4313376</c:v>
                </c:pt>
                <c:pt idx="84">
                  <c:v>4492170</c:v>
                </c:pt>
                <c:pt idx="85">
                  <c:v>4083096</c:v>
                </c:pt>
                <c:pt idx="86">
                  <c:v>4150410</c:v>
                </c:pt>
                <c:pt idx="87">
                  <c:v>4047762</c:v>
                </c:pt>
                <c:pt idx="88">
                  <c:v>3951186</c:v>
                </c:pt>
                <c:pt idx="89">
                  <c:v>4010298</c:v>
                </c:pt>
                <c:pt idx="90">
                  <c:v>3998238</c:v>
                </c:pt>
                <c:pt idx="91">
                  <c:v>4243410</c:v>
                </c:pt>
                <c:pt idx="92">
                  <c:v>3667788</c:v>
                </c:pt>
                <c:pt idx="93">
                  <c:v>3962688</c:v>
                </c:pt>
                <c:pt idx="94">
                  <c:v>3638634</c:v>
                </c:pt>
                <c:pt idx="95">
                  <c:v>4135014</c:v>
                </c:pt>
                <c:pt idx="96">
                  <c:v>4398078</c:v>
                </c:pt>
                <c:pt idx="97">
                  <c:v>4551084</c:v>
                </c:pt>
                <c:pt idx="98">
                  <c:v>5609442</c:v>
                </c:pt>
                <c:pt idx="99">
                  <c:v>5445774</c:v>
                </c:pt>
                <c:pt idx="100">
                  <c:v>5406918</c:v>
                </c:pt>
                <c:pt idx="101">
                  <c:v>5254266</c:v>
                </c:pt>
                <c:pt idx="102">
                  <c:v>5037492</c:v>
                </c:pt>
                <c:pt idx="103">
                  <c:v>4910028</c:v>
                </c:pt>
                <c:pt idx="104">
                  <c:v>5126382</c:v>
                </c:pt>
                <c:pt idx="105">
                  <c:v>5161428</c:v>
                </c:pt>
                <c:pt idx="106">
                  <c:v>5197260</c:v>
                </c:pt>
                <c:pt idx="107">
                  <c:v>5056890</c:v>
                </c:pt>
                <c:pt idx="108">
                  <c:v>4902474</c:v>
                </c:pt>
                <c:pt idx="109">
                  <c:v>4879968</c:v>
                </c:pt>
                <c:pt idx="110">
                  <c:v>6372024</c:v>
                </c:pt>
                <c:pt idx="111">
                  <c:v>5882610</c:v>
                </c:pt>
                <c:pt idx="112">
                  <c:v>5615634</c:v>
                </c:pt>
                <c:pt idx="113">
                  <c:v>5485098</c:v>
                </c:pt>
                <c:pt idx="114">
                  <c:v>5784792</c:v>
                </c:pt>
                <c:pt idx="115">
                  <c:v>5471196</c:v>
                </c:pt>
                <c:pt idx="116">
                  <c:v>4866552</c:v>
                </c:pt>
                <c:pt idx="117">
                  <c:v>5374422</c:v>
                </c:pt>
                <c:pt idx="118">
                  <c:v>5976762</c:v>
                </c:pt>
                <c:pt idx="119">
                  <c:v>5831340</c:v>
                </c:pt>
                <c:pt idx="120">
                  <c:v>5030598</c:v>
                </c:pt>
                <c:pt idx="121">
                  <c:v>4915800</c:v>
                </c:pt>
                <c:pt idx="122">
                  <c:v>5093502</c:v>
                </c:pt>
                <c:pt idx="123">
                  <c:v>5462676</c:v>
                </c:pt>
                <c:pt idx="124">
                  <c:v>5024310</c:v>
                </c:pt>
                <c:pt idx="125">
                  <c:v>5286264</c:v>
                </c:pt>
                <c:pt idx="126">
                  <c:v>6491028</c:v>
                </c:pt>
                <c:pt idx="127">
                  <c:v>6440160</c:v>
                </c:pt>
                <c:pt idx="128">
                  <c:v>6142230</c:v>
                </c:pt>
                <c:pt idx="129">
                  <c:v>6075912</c:v>
                </c:pt>
                <c:pt idx="130">
                  <c:v>5913798</c:v>
                </c:pt>
                <c:pt idx="131">
                  <c:v>6020820</c:v>
                </c:pt>
                <c:pt idx="132">
                  <c:v>6151638</c:v>
                </c:pt>
                <c:pt idx="133">
                  <c:v>6239520</c:v>
                </c:pt>
                <c:pt idx="134">
                  <c:v>6208182</c:v>
                </c:pt>
                <c:pt idx="135">
                  <c:v>6248502</c:v>
                </c:pt>
                <c:pt idx="136">
                  <c:v>6049098</c:v>
                </c:pt>
                <c:pt idx="137">
                  <c:v>5848632</c:v>
                </c:pt>
                <c:pt idx="138">
                  <c:v>6749700</c:v>
                </c:pt>
                <c:pt idx="139">
                  <c:v>7448628</c:v>
                </c:pt>
                <c:pt idx="140">
                  <c:v>6269826</c:v>
                </c:pt>
                <c:pt idx="141">
                  <c:v>5653680</c:v>
                </c:pt>
                <c:pt idx="142">
                  <c:v>6333192</c:v>
                </c:pt>
                <c:pt idx="143">
                  <c:v>6044016</c:v>
                </c:pt>
                <c:pt idx="144">
                  <c:v>6051234</c:v>
                </c:pt>
                <c:pt idx="145">
                  <c:v>6311178</c:v>
                </c:pt>
                <c:pt idx="146">
                  <c:v>6936342</c:v>
                </c:pt>
                <c:pt idx="147">
                  <c:v>6244548</c:v>
                </c:pt>
                <c:pt idx="148">
                  <c:v>6032034</c:v>
                </c:pt>
                <c:pt idx="149">
                  <c:v>5926548</c:v>
                </c:pt>
                <c:pt idx="150">
                  <c:v>5466384</c:v>
                </c:pt>
                <c:pt idx="151">
                  <c:v>5301108</c:v>
                </c:pt>
                <c:pt idx="152">
                  <c:v>5737848</c:v>
                </c:pt>
                <c:pt idx="153">
                  <c:v>5627244</c:v>
                </c:pt>
                <c:pt idx="154">
                  <c:v>5525226</c:v>
                </c:pt>
                <c:pt idx="155">
                  <c:v>5393838</c:v>
                </c:pt>
                <c:pt idx="156">
                  <c:v>5907432</c:v>
                </c:pt>
                <c:pt idx="157">
                  <c:v>5739414</c:v>
                </c:pt>
                <c:pt idx="158">
                  <c:v>6198336</c:v>
                </c:pt>
                <c:pt idx="159">
                  <c:v>6956586</c:v>
                </c:pt>
                <c:pt idx="160">
                  <c:v>6457008</c:v>
                </c:pt>
                <c:pt idx="161">
                  <c:v>7492722</c:v>
                </c:pt>
                <c:pt idx="162">
                  <c:v>6390672</c:v>
                </c:pt>
                <c:pt idx="163">
                  <c:v>6293718</c:v>
                </c:pt>
                <c:pt idx="164">
                  <c:v>6459546</c:v>
                </c:pt>
                <c:pt idx="165">
                  <c:v>6386088</c:v>
                </c:pt>
                <c:pt idx="166">
                  <c:v>6600564</c:v>
                </c:pt>
                <c:pt idx="167">
                  <c:v>6688104</c:v>
                </c:pt>
                <c:pt idx="168">
                  <c:v>6416886</c:v>
                </c:pt>
                <c:pt idx="169">
                  <c:v>7372902</c:v>
                </c:pt>
                <c:pt idx="170">
                  <c:v>7750020</c:v>
                </c:pt>
                <c:pt idx="171">
                  <c:v>7356876</c:v>
                </c:pt>
                <c:pt idx="172">
                  <c:v>7394394</c:v>
                </c:pt>
                <c:pt idx="173">
                  <c:v>7222620</c:v>
                </c:pt>
                <c:pt idx="174">
                  <c:v>7067430</c:v>
                </c:pt>
                <c:pt idx="175">
                  <c:v>6803814</c:v>
                </c:pt>
                <c:pt idx="176">
                  <c:v>6911526</c:v>
                </c:pt>
                <c:pt idx="177">
                  <c:v>7546716</c:v>
                </c:pt>
                <c:pt idx="178">
                  <c:v>7535790</c:v>
                </c:pt>
                <c:pt idx="179">
                  <c:v>7216272</c:v>
                </c:pt>
                <c:pt idx="180">
                  <c:v>7676310</c:v>
                </c:pt>
                <c:pt idx="181">
                  <c:v>7636164</c:v>
                </c:pt>
                <c:pt idx="182">
                  <c:v>7157298</c:v>
                </c:pt>
                <c:pt idx="183">
                  <c:v>7861962</c:v>
                </c:pt>
                <c:pt idx="184">
                  <c:v>7352820</c:v>
                </c:pt>
                <c:pt idx="185">
                  <c:v>6411552</c:v>
                </c:pt>
                <c:pt idx="186">
                  <c:v>7282326</c:v>
                </c:pt>
                <c:pt idx="187">
                  <c:v>7449000</c:v>
                </c:pt>
                <c:pt idx="188">
                  <c:v>8162058</c:v>
                </c:pt>
                <c:pt idx="189">
                  <c:v>7228122</c:v>
                </c:pt>
                <c:pt idx="190">
                  <c:v>7233186</c:v>
                </c:pt>
                <c:pt idx="191">
                  <c:v>7402446</c:v>
                </c:pt>
                <c:pt idx="192">
                  <c:v>6950424</c:v>
                </c:pt>
                <c:pt idx="193">
                  <c:v>6795060</c:v>
                </c:pt>
                <c:pt idx="194">
                  <c:v>7961088</c:v>
                </c:pt>
                <c:pt idx="195">
                  <c:v>7794276</c:v>
                </c:pt>
                <c:pt idx="196">
                  <c:v>6972900</c:v>
                </c:pt>
                <c:pt idx="197">
                  <c:v>7362360</c:v>
                </c:pt>
                <c:pt idx="198">
                  <c:v>7145532</c:v>
                </c:pt>
                <c:pt idx="199">
                  <c:v>7453872</c:v>
                </c:pt>
                <c:pt idx="200">
                  <c:v>7418706</c:v>
                </c:pt>
                <c:pt idx="201">
                  <c:v>7217634</c:v>
                </c:pt>
                <c:pt idx="202">
                  <c:v>6975366</c:v>
                </c:pt>
                <c:pt idx="203">
                  <c:v>7273350</c:v>
                </c:pt>
                <c:pt idx="204">
                  <c:v>8110632</c:v>
                </c:pt>
                <c:pt idx="205">
                  <c:v>7588950</c:v>
                </c:pt>
                <c:pt idx="206">
                  <c:v>7619268</c:v>
                </c:pt>
                <c:pt idx="207">
                  <c:v>7360986</c:v>
                </c:pt>
                <c:pt idx="208">
                  <c:v>7916310</c:v>
                </c:pt>
              </c:numCache>
            </c:numRef>
          </c:val>
        </c:ser>
        <c:dLbls>
          <c:showLegendKey val="0"/>
          <c:showVal val="0"/>
          <c:showCatName val="0"/>
          <c:showSerName val="0"/>
          <c:showPercent val="0"/>
          <c:showBubbleSize val="0"/>
        </c:dLbls>
        <c:axId val="50702592"/>
        <c:axId val="50701056"/>
      </c:areaChart>
      <c:valAx>
        <c:axId val="50701056"/>
        <c:scaling>
          <c:orientation val="minMax"/>
        </c:scaling>
        <c:delete val="0"/>
        <c:axPos val="r"/>
        <c:numFmt formatCode="#,##0" sourceLinked="1"/>
        <c:majorTickMark val="out"/>
        <c:minorTickMark val="none"/>
        <c:tickLblPos val="nextTo"/>
        <c:txPr>
          <a:bodyPr/>
          <a:lstStyle/>
          <a:p>
            <a:pPr>
              <a:defRPr sz="800"/>
            </a:pPr>
            <a:endParaRPr lang="zh-CN"/>
          </a:p>
        </c:txPr>
        <c:crossAx val="50702592"/>
        <c:crosses val="max"/>
        <c:crossBetween val="midCat"/>
      </c:valAx>
      <c:dateAx>
        <c:axId val="50702592"/>
        <c:scaling>
          <c:orientation val="minMax"/>
        </c:scaling>
        <c:delete val="1"/>
        <c:axPos val="b"/>
        <c:numFmt formatCode="m/d/yyyy" sourceLinked="1"/>
        <c:majorTickMark val="out"/>
        <c:minorTickMark val="none"/>
        <c:tickLblPos val="nextTo"/>
        <c:crossAx val="50701056"/>
        <c:crosses val="autoZero"/>
        <c:auto val="1"/>
        <c:lblOffset val="100"/>
        <c:baseTimeUnit val="days"/>
      </c:dateAx>
    </c:plotArea>
    <c:legend>
      <c:legendPos val="r"/>
      <c:layout>
        <c:manualLayout>
          <c:xMode val="edge"/>
          <c:yMode val="edge"/>
          <c:x val="1.3235530942177724E-3"/>
          <c:y val="2.0314844417937915E-2"/>
          <c:w val="0.12196986302595439"/>
          <c:h val="0.18481038937508609"/>
        </c:manualLayout>
      </c:layout>
      <c:overlay val="0"/>
      <c:txPr>
        <a:bodyPr/>
        <a:lstStyle/>
        <a:p>
          <a:pPr>
            <a:defRPr sz="1200"/>
          </a:pPr>
          <a:endParaRPr lang="zh-CN"/>
        </a:p>
      </c:txPr>
    </c:legend>
    <c:plotVisOnly val="1"/>
    <c:dispBlanksAs val="gap"/>
    <c:showDLblsOverMax val="0"/>
  </c:chart>
  <c:txPr>
    <a:bodyPr/>
    <a:lstStyle/>
    <a:p>
      <a:pPr>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访问次数</c:v>
                </c:pt>
              </c:strCache>
            </c:strRef>
          </c:tx>
          <c:cat>
            <c:strRef>
              <c:f>Sheet1!$A$2:$A$9</c:f>
              <c:strCache>
                <c:ptCount val="8"/>
                <c:pt idx="0">
                  <c:v>1</c:v>
                </c:pt>
                <c:pt idx="1">
                  <c:v>2</c:v>
                </c:pt>
                <c:pt idx="2">
                  <c:v>3</c:v>
                </c:pt>
                <c:pt idx="3">
                  <c:v>4</c:v>
                </c:pt>
                <c:pt idx="4">
                  <c:v>5--10</c:v>
                </c:pt>
                <c:pt idx="5">
                  <c:v>11--20</c:v>
                </c:pt>
                <c:pt idx="6">
                  <c:v>21--50</c:v>
                </c:pt>
                <c:pt idx="7">
                  <c:v>50以上</c:v>
                </c:pt>
              </c:strCache>
            </c:strRef>
          </c:cat>
          <c:val>
            <c:numRef>
              <c:f>Sheet1!$B$2:$B$9</c:f>
              <c:numCache>
                <c:formatCode>#,##0</c:formatCode>
                <c:ptCount val="8"/>
                <c:pt idx="0">
                  <c:v>24455984</c:v>
                </c:pt>
                <c:pt idx="1">
                  <c:v>8624480</c:v>
                </c:pt>
                <c:pt idx="2">
                  <c:v>147532951</c:v>
                </c:pt>
                <c:pt idx="3">
                  <c:v>39627084</c:v>
                </c:pt>
                <c:pt idx="4">
                  <c:v>1976614</c:v>
                </c:pt>
                <c:pt idx="5">
                  <c:v>868901</c:v>
                </c:pt>
                <c:pt idx="6">
                  <c:v>589305</c:v>
                </c:pt>
                <c:pt idx="7">
                  <c:v>497770</c:v>
                </c:pt>
              </c:numCache>
            </c:numRef>
          </c:val>
          <c:smooth val="0"/>
        </c:ser>
        <c:dLbls>
          <c:showLegendKey val="0"/>
          <c:showVal val="0"/>
          <c:showCatName val="0"/>
          <c:showSerName val="0"/>
          <c:showPercent val="0"/>
          <c:showBubbleSize val="0"/>
        </c:dLbls>
        <c:marker val="1"/>
        <c:smooth val="0"/>
        <c:axId val="49611136"/>
        <c:axId val="49612672"/>
      </c:lineChart>
      <c:catAx>
        <c:axId val="49611136"/>
        <c:scaling>
          <c:orientation val="minMax"/>
        </c:scaling>
        <c:delete val="0"/>
        <c:axPos val="b"/>
        <c:numFmt formatCode="General" sourceLinked="1"/>
        <c:majorTickMark val="none"/>
        <c:minorTickMark val="none"/>
        <c:tickLblPos val="nextTo"/>
        <c:crossAx val="49612672"/>
        <c:crosses val="autoZero"/>
        <c:auto val="1"/>
        <c:lblAlgn val="ctr"/>
        <c:lblOffset val="100"/>
        <c:noMultiLvlLbl val="0"/>
      </c:catAx>
      <c:valAx>
        <c:axId val="49612672"/>
        <c:scaling>
          <c:orientation val="minMax"/>
        </c:scaling>
        <c:delete val="0"/>
        <c:axPos val="l"/>
        <c:numFmt formatCode="#,##0" sourceLinked="1"/>
        <c:majorTickMark val="none"/>
        <c:minorTickMark val="none"/>
        <c:tickLblPos val="nextTo"/>
        <c:crossAx val="49611136"/>
        <c:crosses val="autoZero"/>
        <c:crossBetween val="between"/>
      </c:valAx>
    </c:plotArea>
    <c:legend>
      <c:legendPos val="b"/>
      <c:layout>
        <c:manualLayout>
          <c:xMode val="edge"/>
          <c:yMode val="edge"/>
          <c:x val="0.71092327609857409"/>
          <c:y val="3.8706906129203966E-2"/>
          <c:w val="0.24187788658403034"/>
          <c:h val="9.7777411296374378E-2"/>
        </c:manualLayout>
      </c:layout>
      <c:overlay val="0"/>
    </c:legend>
    <c:plotVisOnly val="1"/>
    <c:dispBlanksAs val="gap"/>
    <c:showDLblsOverMax val="0"/>
  </c:chart>
  <c:spPr>
    <a:noFill/>
  </c:spPr>
  <c:txPr>
    <a:bodyPr/>
    <a:lstStyle/>
    <a:p>
      <a:pPr>
        <a:defRPr sz="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lineChart>
        <c:grouping val="stacked"/>
        <c:varyColors val="0"/>
        <c:ser>
          <c:idx val="0"/>
          <c:order val="0"/>
          <c:tx>
            <c:strRef>
              <c:f>Sheet1!$B$1</c:f>
              <c:strCache>
                <c:ptCount val="1"/>
                <c:pt idx="0">
                  <c:v>所占比例</c:v>
                </c:pt>
              </c:strCache>
            </c:strRef>
          </c:tx>
          <c:cat>
            <c:strRef>
              <c:f>Sheet1!$A$2:$A$9</c:f>
              <c:strCache>
                <c:ptCount val="8"/>
                <c:pt idx="0">
                  <c:v>1</c:v>
                </c:pt>
                <c:pt idx="1">
                  <c:v>2</c:v>
                </c:pt>
                <c:pt idx="2">
                  <c:v>3</c:v>
                </c:pt>
                <c:pt idx="3">
                  <c:v>4</c:v>
                </c:pt>
                <c:pt idx="4">
                  <c:v>5--10</c:v>
                </c:pt>
                <c:pt idx="5">
                  <c:v>11--20</c:v>
                </c:pt>
                <c:pt idx="6">
                  <c:v>21--50</c:v>
                </c:pt>
                <c:pt idx="7">
                  <c:v>50以上</c:v>
                </c:pt>
              </c:strCache>
            </c:strRef>
          </c:cat>
          <c:val>
            <c:numRef>
              <c:f>Sheet1!$B$2:$B$9</c:f>
              <c:numCache>
                <c:formatCode>0.00%</c:formatCode>
                <c:ptCount val="8"/>
                <c:pt idx="0">
                  <c:v>0.1091</c:v>
                </c:pt>
                <c:pt idx="1">
                  <c:v>3.85E-2</c:v>
                </c:pt>
                <c:pt idx="2">
                  <c:v>0.65810000000000002</c:v>
                </c:pt>
                <c:pt idx="3">
                  <c:v>0.17680000000000001</c:v>
                </c:pt>
                <c:pt idx="4">
                  <c:v>8.8000000000000005E-3</c:v>
                </c:pt>
                <c:pt idx="5">
                  <c:v>3.8999999999999998E-3</c:v>
                </c:pt>
                <c:pt idx="6">
                  <c:v>2.5999999999999999E-3</c:v>
                </c:pt>
                <c:pt idx="7">
                  <c:v>2.2000000000000001E-3</c:v>
                </c:pt>
              </c:numCache>
            </c:numRef>
          </c:val>
          <c:smooth val="0"/>
        </c:ser>
        <c:dLbls>
          <c:showLegendKey val="0"/>
          <c:showVal val="0"/>
          <c:showCatName val="0"/>
          <c:showSerName val="0"/>
          <c:showPercent val="0"/>
          <c:showBubbleSize val="0"/>
        </c:dLbls>
        <c:marker val="1"/>
        <c:smooth val="0"/>
        <c:axId val="49665536"/>
        <c:axId val="49667072"/>
      </c:lineChart>
      <c:catAx>
        <c:axId val="49665536"/>
        <c:scaling>
          <c:orientation val="minMax"/>
        </c:scaling>
        <c:delete val="0"/>
        <c:axPos val="b"/>
        <c:majorTickMark val="none"/>
        <c:minorTickMark val="none"/>
        <c:tickLblPos val="nextTo"/>
        <c:txPr>
          <a:bodyPr/>
          <a:lstStyle/>
          <a:p>
            <a:pPr>
              <a:defRPr sz="600"/>
            </a:pPr>
            <a:endParaRPr lang="zh-CN"/>
          </a:p>
        </c:txPr>
        <c:crossAx val="49667072"/>
        <c:crosses val="autoZero"/>
        <c:auto val="1"/>
        <c:lblAlgn val="ctr"/>
        <c:lblOffset val="100"/>
        <c:noMultiLvlLbl val="0"/>
      </c:catAx>
      <c:valAx>
        <c:axId val="49667072"/>
        <c:scaling>
          <c:orientation val="minMax"/>
        </c:scaling>
        <c:delete val="0"/>
        <c:axPos val="l"/>
        <c:numFmt formatCode="0.00%" sourceLinked="1"/>
        <c:majorTickMark val="none"/>
        <c:minorTickMark val="none"/>
        <c:tickLblPos val="nextTo"/>
        <c:txPr>
          <a:bodyPr/>
          <a:lstStyle/>
          <a:p>
            <a:pPr>
              <a:defRPr sz="800"/>
            </a:pPr>
            <a:endParaRPr lang="zh-CN"/>
          </a:p>
        </c:txPr>
        <c:crossAx val="49665536"/>
        <c:crosses val="autoZero"/>
        <c:crossBetween val="between"/>
      </c:valAx>
    </c:plotArea>
    <c:legend>
      <c:legendPos val="b"/>
      <c:layout>
        <c:manualLayout>
          <c:xMode val="edge"/>
          <c:yMode val="edge"/>
          <c:x val="0.75248656582017215"/>
          <c:y val="3.8706906129203966E-2"/>
          <c:w val="0.23763441488957368"/>
          <c:h val="0.10747962527973082"/>
        </c:manualLayout>
      </c:layout>
      <c:overlay val="0"/>
      <c:txPr>
        <a:bodyPr/>
        <a:lstStyle/>
        <a:p>
          <a:pPr>
            <a:defRPr sz="1000"/>
          </a:pPr>
          <a:endParaRPr lang="zh-CN"/>
        </a:p>
      </c:txPr>
    </c:legend>
    <c:plotVisOnly val="1"/>
    <c:dispBlanksAs val="gap"/>
    <c:showDLblsOverMax val="0"/>
  </c:chart>
  <c:txPr>
    <a:bodyPr/>
    <a:lstStyle/>
    <a:p>
      <a:pPr>
        <a:defRPr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27"/>
    </mc:Choice>
    <mc:Fallback>
      <c:style val="27"/>
    </mc:Fallback>
  </mc:AlternateContent>
  <c:chart>
    <c:autoTitleDeleted val="1"/>
    <c:view3D>
      <c:rotX val="0"/>
      <c:rotY val="0"/>
      <c:rAngAx val="0"/>
      <c:perspective val="30"/>
    </c:view3D>
    <c:floor>
      <c:thickness val="0"/>
    </c:floor>
    <c:sideWall>
      <c:thickness val="0"/>
    </c:sideWall>
    <c:backWall>
      <c:thickness val="0"/>
      <c:spPr>
        <a:scene3d>
          <a:camera prst="orthographicFront"/>
          <a:lightRig rig="threePt" dir="t"/>
        </a:scene3d>
        <a:sp3d/>
      </c:spPr>
    </c:backWall>
    <c:plotArea>
      <c:layout>
        <c:manualLayout>
          <c:layoutTarget val="inner"/>
          <c:xMode val="edge"/>
          <c:yMode val="edge"/>
          <c:x val="5.2082448355411495E-2"/>
          <c:y val="4.7915484882646436E-2"/>
          <c:w val="0.92299630106458763"/>
          <c:h val="0.65066886507559762"/>
        </c:manualLayout>
      </c:layout>
      <c:bar3DChart>
        <c:barDir val="col"/>
        <c:grouping val="standard"/>
        <c:varyColors val="0"/>
        <c:ser>
          <c:idx val="0"/>
          <c:order val="0"/>
          <c:tx>
            <c:strRef>
              <c:f>Sheet1!$B$1</c:f>
              <c:strCache>
                <c:ptCount val="1"/>
                <c:pt idx="0">
                  <c:v>每月流量</c:v>
                </c:pt>
              </c:strCache>
            </c:strRef>
          </c:tx>
          <c:invertIfNegative val="0"/>
          <c:dLbls>
            <c:txPr>
              <a:bodyPr/>
              <a:lstStyle/>
              <a:p>
                <a:pPr>
                  <a:defRPr sz="1200"/>
                </a:pPr>
                <a:endParaRPr lang="zh-CN"/>
              </a:p>
            </c:txPr>
            <c:showLegendKey val="0"/>
            <c:showVal val="1"/>
            <c:showCatName val="0"/>
            <c:showSerName val="0"/>
            <c:showPercent val="0"/>
            <c:showBubbleSize val="0"/>
            <c:showLeaderLines val="0"/>
          </c:dLbls>
          <c:cat>
            <c:numRef>
              <c:f>Sheet1!$A$2:$A$13</c:f>
              <c:numCache>
                <c:formatCode>General</c:formatCode>
                <c:ptCount val="12"/>
                <c:pt idx="0">
                  <c:v>2013.8</c:v>
                </c:pt>
                <c:pt idx="1">
                  <c:v>2013.9</c:v>
                </c:pt>
                <c:pt idx="2">
                  <c:v>2013.1</c:v>
                </c:pt>
                <c:pt idx="3">
                  <c:v>2013.11</c:v>
                </c:pt>
                <c:pt idx="4">
                  <c:v>2013.12</c:v>
                </c:pt>
                <c:pt idx="5">
                  <c:v>2014.1</c:v>
                </c:pt>
                <c:pt idx="6">
                  <c:v>2014.2</c:v>
                </c:pt>
                <c:pt idx="7">
                  <c:v>2014.3</c:v>
                </c:pt>
                <c:pt idx="8">
                  <c:v>2014.4</c:v>
                </c:pt>
                <c:pt idx="9">
                  <c:v>2014.5</c:v>
                </c:pt>
                <c:pt idx="10">
                  <c:v>2014.6</c:v>
                </c:pt>
                <c:pt idx="11">
                  <c:v>2014.7</c:v>
                </c:pt>
              </c:numCache>
            </c:numRef>
          </c:cat>
          <c:val>
            <c:numRef>
              <c:f>Sheet1!$B$2:$B$13</c:f>
              <c:numCache>
                <c:formatCode>General</c:formatCode>
                <c:ptCount val="12"/>
                <c:pt idx="0">
                  <c:v>53</c:v>
                </c:pt>
                <c:pt idx="1">
                  <c:v>57</c:v>
                </c:pt>
                <c:pt idx="2">
                  <c:v>61</c:v>
                </c:pt>
                <c:pt idx="3">
                  <c:v>69</c:v>
                </c:pt>
                <c:pt idx="4">
                  <c:v>78</c:v>
                </c:pt>
                <c:pt idx="5">
                  <c:v>80</c:v>
                </c:pt>
                <c:pt idx="6">
                  <c:v>65</c:v>
                </c:pt>
                <c:pt idx="7">
                  <c:v>90</c:v>
                </c:pt>
                <c:pt idx="8">
                  <c:v>80</c:v>
                </c:pt>
                <c:pt idx="9">
                  <c:v>90</c:v>
                </c:pt>
                <c:pt idx="10">
                  <c:v>95</c:v>
                </c:pt>
                <c:pt idx="11">
                  <c:v>100</c:v>
                </c:pt>
              </c:numCache>
            </c:numRef>
          </c:val>
        </c:ser>
        <c:ser>
          <c:idx val="2"/>
          <c:order val="1"/>
          <c:tx>
            <c:strRef>
              <c:f>Sheet1!$C$1</c:f>
              <c:strCache>
                <c:ptCount val="1"/>
                <c:pt idx="0">
                  <c:v>列1</c:v>
                </c:pt>
              </c:strCache>
            </c:strRef>
          </c:tx>
          <c:invertIfNegative val="0"/>
          <c:cat>
            <c:numRef>
              <c:f>Sheet1!$A$2:$A$13</c:f>
              <c:numCache>
                <c:formatCode>General</c:formatCode>
                <c:ptCount val="12"/>
                <c:pt idx="0">
                  <c:v>2013.8</c:v>
                </c:pt>
                <c:pt idx="1">
                  <c:v>2013.9</c:v>
                </c:pt>
                <c:pt idx="2">
                  <c:v>2013.1</c:v>
                </c:pt>
                <c:pt idx="3">
                  <c:v>2013.11</c:v>
                </c:pt>
                <c:pt idx="4">
                  <c:v>2013.12</c:v>
                </c:pt>
                <c:pt idx="5">
                  <c:v>2014.1</c:v>
                </c:pt>
                <c:pt idx="6">
                  <c:v>2014.2</c:v>
                </c:pt>
                <c:pt idx="7">
                  <c:v>2014.3</c:v>
                </c:pt>
                <c:pt idx="8">
                  <c:v>2014.4</c:v>
                </c:pt>
                <c:pt idx="9">
                  <c:v>2014.5</c:v>
                </c:pt>
                <c:pt idx="10">
                  <c:v>2014.6</c:v>
                </c:pt>
                <c:pt idx="11">
                  <c:v>2014.7</c:v>
                </c:pt>
              </c:numCache>
            </c:numRef>
          </c:cat>
          <c:val>
            <c:numRef>
              <c:f>Sheet1!$C$2:$C$13</c:f>
            </c:numRef>
          </c:val>
          <c:shape val="box"/>
        </c:ser>
        <c:dLbls>
          <c:showLegendKey val="0"/>
          <c:showVal val="0"/>
          <c:showCatName val="0"/>
          <c:showSerName val="0"/>
          <c:showPercent val="0"/>
          <c:showBubbleSize val="0"/>
        </c:dLbls>
        <c:gapWidth val="150"/>
        <c:shape val="cylinder"/>
        <c:axId val="47748224"/>
        <c:axId val="47749760"/>
        <c:axId val="49766848"/>
      </c:bar3DChart>
      <c:catAx>
        <c:axId val="47748224"/>
        <c:scaling>
          <c:orientation val="minMax"/>
        </c:scaling>
        <c:delete val="0"/>
        <c:axPos val="b"/>
        <c:numFmt formatCode="General" sourceLinked="1"/>
        <c:majorTickMark val="none"/>
        <c:minorTickMark val="none"/>
        <c:tickLblPos val="nextTo"/>
        <c:txPr>
          <a:bodyPr/>
          <a:lstStyle/>
          <a:p>
            <a:pPr>
              <a:defRPr sz="1100"/>
            </a:pPr>
            <a:endParaRPr lang="zh-CN"/>
          </a:p>
        </c:txPr>
        <c:crossAx val="47749760"/>
        <c:crosses val="autoZero"/>
        <c:auto val="1"/>
        <c:lblAlgn val="ctr"/>
        <c:lblOffset val="100"/>
        <c:noMultiLvlLbl val="0"/>
      </c:catAx>
      <c:valAx>
        <c:axId val="47749760"/>
        <c:scaling>
          <c:orientation val="minMax"/>
          <c:max val="100"/>
          <c:min val="0"/>
        </c:scaling>
        <c:delete val="0"/>
        <c:axPos val="l"/>
        <c:numFmt formatCode="General" sourceLinked="1"/>
        <c:majorTickMark val="none"/>
        <c:minorTickMark val="none"/>
        <c:tickLblPos val="nextTo"/>
        <c:txPr>
          <a:bodyPr/>
          <a:lstStyle/>
          <a:p>
            <a:pPr>
              <a:defRPr sz="1100"/>
            </a:pPr>
            <a:endParaRPr lang="zh-CN"/>
          </a:p>
        </c:txPr>
        <c:crossAx val="47748224"/>
        <c:crosses val="autoZero"/>
        <c:crossBetween val="between"/>
        <c:majorUnit val="30"/>
      </c:valAx>
      <c:serAx>
        <c:axId val="49766848"/>
        <c:scaling>
          <c:orientation val="minMax"/>
        </c:scaling>
        <c:delete val="1"/>
        <c:axPos val="b"/>
        <c:majorTickMark val="out"/>
        <c:minorTickMark val="none"/>
        <c:tickLblPos val="nextTo"/>
        <c:crossAx val="47749760"/>
        <c:crosses val="autoZero"/>
      </c:serAx>
    </c:plotArea>
    <c:plotVisOnly val="1"/>
    <c:dispBlanksAs val="gap"/>
    <c:showDLblsOverMax val="0"/>
  </c:chart>
  <c:txPr>
    <a:bodyPr/>
    <a:lstStyle/>
    <a:p>
      <a:pPr>
        <a:defRPr sz="1800"/>
      </a:pPr>
      <a:endParaRPr lang="zh-CN"/>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zh-CN"/>
              <a:t>车讯电商数据汇总</a:t>
            </a:r>
          </a:p>
        </c:rich>
      </c:tx>
      <c:layout/>
      <c:overlay val="0"/>
    </c:title>
    <c:autoTitleDeleted val="0"/>
    <c:view3D>
      <c:rotX val="0"/>
      <c:rotY val="0"/>
      <c:rAngAx val="0"/>
      <c:perspective val="30"/>
    </c:view3D>
    <c:floor>
      <c:thickness val="0"/>
    </c:floor>
    <c:sideWall>
      <c:thickness val="0"/>
    </c:sideWall>
    <c:backWall>
      <c:thickness val="0"/>
    </c:backWall>
    <c:plotArea>
      <c:layout/>
      <c:bar3DChart>
        <c:barDir val="col"/>
        <c:grouping val="clustered"/>
        <c:varyColors val="0"/>
        <c:ser>
          <c:idx val="1"/>
          <c:order val="1"/>
          <c:tx>
            <c:strRef>
              <c:f>Sheet1!$C$1</c:f>
              <c:strCache>
                <c:ptCount val="1"/>
                <c:pt idx="0">
                  <c:v>售车数量</c:v>
                </c:pt>
              </c:strCache>
            </c:strRef>
          </c:tx>
          <c:invertIfNegative val="0"/>
          <c:cat>
            <c:strRef>
              <c:f>Sheet1!$A$2:$A$4</c:f>
              <c:strCache>
                <c:ptCount val="3"/>
                <c:pt idx="0">
                  <c:v>拍拍网</c:v>
                </c:pt>
                <c:pt idx="1">
                  <c:v>京东商城</c:v>
                </c:pt>
                <c:pt idx="2">
                  <c:v>国美在线</c:v>
                </c:pt>
              </c:strCache>
            </c:strRef>
          </c:cat>
          <c:val>
            <c:numRef>
              <c:f>Sheet1!$C$2:$C$4</c:f>
              <c:numCache>
                <c:formatCode>General</c:formatCode>
                <c:ptCount val="3"/>
                <c:pt idx="0">
                  <c:v>24</c:v>
                </c:pt>
                <c:pt idx="1">
                  <c:v>1494</c:v>
                </c:pt>
                <c:pt idx="2">
                  <c:v>537</c:v>
                </c:pt>
              </c:numCache>
            </c:numRef>
          </c:val>
        </c:ser>
        <c:ser>
          <c:idx val="0"/>
          <c:order val="0"/>
          <c:tx>
            <c:strRef>
              <c:f>Sheet1!$B$1</c:f>
              <c:strCache>
                <c:ptCount val="1"/>
                <c:pt idx="0">
                  <c:v>销售金额</c:v>
                </c:pt>
              </c:strCache>
            </c:strRef>
          </c:tx>
          <c:invertIfNegative val="0"/>
          <c:cat>
            <c:strRef>
              <c:f>Sheet1!$A$2:$A$4</c:f>
              <c:strCache>
                <c:ptCount val="3"/>
                <c:pt idx="0">
                  <c:v>拍拍网</c:v>
                </c:pt>
                <c:pt idx="1">
                  <c:v>京东商城</c:v>
                </c:pt>
                <c:pt idx="2">
                  <c:v>国美在线</c:v>
                </c:pt>
              </c:strCache>
            </c:strRef>
          </c:cat>
          <c:val>
            <c:numRef>
              <c:f>Sheet1!$B$2:$B$4</c:f>
              <c:numCache>
                <c:formatCode>General</c:formatCode>
                <c:ptCount val="3"/>
                <c:pt idx="0">
                  <c:v>233</c:v>
                </c:pt>
                <c:pt idx="1">
                  <c:v>14900</c:v>
                </c:pt>
                <c:pt idx="2">
                  <c:v>9558</c:v>
                </c:pt>
              </c:numCache>
            </c:numRef>
          </c:val>
        </c:ser>
        <c:dLbls>
          <c:showLegendKey val="0"/>
          <c:showVal val="0"/>
          <c:showCatName val="0"/>
          <c:showSerName val="0"/>
          <c:showPercent val="0"/>
          <c:showBubbleSize val="0"/>
        </c:dLbls>
        <c:gapWidth val="150"/>
        <c:shape val="box"/>
        <c:axId val="61956480"/>
        <c:axId val="61954688"/>
        <c:axId val="0"/>
      </c:bar3DChart>
      <c:valAx>
        <c:axId val="61954688"/>
        <c:scaling>
          <c:orientation val="minMax"/>
        </c:scaling>
        <c:delete val="0"/>
        <c:axPos val="l"/>
        <c:majorGridlines/>
        <c:numFmt formatCode="General" sourceLinked="1"/>
        <c:majorTickMark val="none"/>
        <c:minorTickMark val="none"/>
        <c:tickLblPos val="nextTo"/>
        <c:crossAx val="61956480"/>
        <c:crosses val="autoZero"/>
        <c:crossBetween val="between"/>
      </c:valAx>
      <c:catAx>
        <c:axId val="61956480"/>
        <c:scaling>
          <c:orientation val="minMax"/>
        </c:scaling>
        <c:delete val="0"/>
        <c:axPos val="b"/>
        <c:majorTickMark val="none"/>
        <c:minorTickMark val="none"/>
        <c:tickLblPos val="nextTo"/>
        <c:crossAx val="61954688"/>
        <c:crosses val="autoZero"/>
        <c:auto val="1"/>
        <c:lblAlgn val="ctr"/>
        <c:lblOffset val="100"/>
        <c:noMultiLvlLbl val="0"/>
      </c:catAx>
      <c:dTable>
        <c:showHorzBorder val="1"/>
        <c:showVertBorder val="1"/>
        <c:showOutline val="1"/>
        <c:showKeys val="1"/>
      </c:dTable>
    </c:plotArea>
    <c:plotVisOnly val="1"/>
    <c:dispBlanksAs val="gap"/>
    <c:showDLblsOverMax val="0"/>
  </c:chart>
  <c:txPr>
    <a:bodyPr/>
    <a:lstStyle/>
    <a:p>
      <a:pPr>
        <a:defRPr sz="800"/>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9"/>
    </mc:Choice>
    <mc:Fallback>
      <c:style val="19"/>
    </mc:Fallback>
  </mc:AlternateContent>
  <c:chart>
    <c:autoTitleDeleted val="1"/>
    <c:view3D>
      <c:rotX val="0"/>
      <c:rotY val="0"/>
      <c:rAngAx val="0"/>
      <c:perspective val="30"/>
    </c:view3D>
    <c:floor>
      <c:thickness val="0"/>
    </c:floor>
    <c:sideWall>
      <c:thickness val="0"/>
    </c:sideWall>
    <c:backWall>
      <c:thickness val="0"/>
    </c:backWall>
    <c:plotArea>
      <c:layout>
        <c:manualLayout>
          <c:layoutTarget val="inner"/>
          <c:xMode val="edge"/>
          <c:yMode val="edge"/>
          <c:x val="7.6264428751122451E-2"/>
          <c:y val="2.5536059630720642E-2"/>
          <c:w val="0.9031976270662172"/>
          <c:h val="0.86276729510711292"/>
        </c:manualLayout>
      </c:layout>
      <c:bar3DChart>
        <c:barDir val="col"/>
        <c:grouping val="standard"/>
        <c:varyColors val="0"/>
        <c:ser>
          <c:idx val="0"/>
          <c:order val="0"/>
          <c:tx>
            <c:strRef>
              <c:f>Sheet1!$B$1</c:f>
              <c:strCache>
                <c:ptCount val="1"/>
                <c:pt idx="0">
                  <c:v>系列 1</c:v>
                </c:pt>
              </c:strCache>
            </c:strRef>
          </c:tx>
          <c:invertIfNegative val="0"/>
          <c:dLbls>
            <c:dLbl>
              <c:idx val="4"/>
              <c:delete val="1"/>
            </c:dLbl>
            <c:txPr>
              <a:bodyPr/>
              <a:lstStyle/>
              <a:p>
                <a:pPr>
                  <a:defRPr sz="1400"/>
                </a:pPr>
                <a:endParaRPr lang="zh-CN"/>
              </a:p>
            </c:txPr>
            <c:showLegendKey val="0"/>
            <c:showVal val="1"/>
            <c:showCatName val="0"/>
            <c:showSerName val="0"/>
            <c:showPercent val="0"/>
            <c:showBubbleSize val="0"/>
            <c:showLeaderLines val="0"/>
          </c:dLbls>
          <c:cat>
            <c:strRef>
              <c:f>Sheet1!$A$2:$A$5</c:f>
              <c:strCache>
                <c:ptCount val="4"/>
                <c:pt idx="0">
                  <c:v>硬广合作</c:v>
                </c:pt>
                <c:pt idx="1">
                  <c:v>软广植入</c:v>
                </c:pt>
                <c:pt idx="2">
                  <c:v>移动端商户</c:v>
                </c:pt>
                <c:pt idx="3">
                  <c:v>经销商产品</c:v>
                </c:pt>
              </c:strCache>
            </c:strRef>
          </c:cat>
          <c:val>
            <c:numRef>
              <c:f>Sheet1!$B$2:$B$5</c:f>
              <c:numCache>
                <c:formatCode>0%</c:formatCode>
                <c:ptCount val="4"/>
                <c:pt idx="0">
                  <c:v>0.45</c:v>
                </c:pt>
                <c:pt idx="1">
                  <c:v>0.30000000000000032</c:v>
                </c:pt>
                <c:pt idx="2">
                  <c:v>0.15000000000000024</c:v>
                </c:pt>
                <c:pt idx="3">
                  <c:v>0.1</c:v>
                </c:pt>
              </c:numCache>
            </c:numRef>
          </c:val>
        </c:ser>
        <c:dLbls>
          <c:showLegendKey val="0"/>
          <c:showVal val="0"/>
          <c:showCatName val="0"/>
          <c:showSerName val="0"/>
          <c:showPercent val="0"/>
          <c:showBubbleSize val="0"/>
        </c:dLbls>
        <c:gapWidth val="150"/>
        <c:shape val="cylinder"/>
        <c:axId val="51260032"/>
        <c:axId val="51463296"/>
        <c:axId val="62414848"/>
      </c:bar3DChart>
      <c:catAx>
        <c:axId val="51260032"/>
        <c:scaling>
          <c:orientation val="minMax"/>
        </c:scaling>
        <c:delete val="0"/>
        <c:axPos val="b"/>
        <c:majorTickMark val="out"/>
        <c:minorTickMark val="none"/>
        <c:tickLblPos val="nextTo"/>
        <c:txPr>
          <a:bodyPr/>
          <a:lstStyle/>
          <a:p>
            <a:pPr>
              <a:defRPr sz="1200"/>
            </a:pPr>
            <a:endParaRPr lang="zh-CN"/>
          </a:p>
        </c:txPr>
        <c:crossAx val="51463296"/>
        <c:crosses val="autoZero"/>
        <c:auto val="1"/>
        <c:lblAlgn val="ctr"/>
        <c:lblOffset val="100"/>
        <c:noMultiLvlLbl val="0"/>
      </c:catAx>
      <c:valAx>
        <c:axId val="51463296"/>
        <c:scaling>
          <c:orientation val="minMax"/>
        </c:scaling>
        <c:delete val="0"/>
        <c:axPos val="l"/>
        <c:majorGridlines/>
        <c:numFmt formatCode="0%" sourceLinked="1"/>
        <c:majorTickMark val="out"/>
        <c:minorTickMark val="none"/>
        <c:tickLblPos val="nextTo"/>
        <c:txPr>
          <a:bodyPr/>
          <a:lstStyle/>
          <a:p>
            <a:pPr>
              <a:defRPr sz="1200"/>
            </a:pPr>
            <a:endParaRPr lang="zh-CN"/>
          </a:p>
        </c:txPr>
        <c:crossAx val="51260032"/>
        <c:crosses val="autoZero"/>
        <c:crossBetween val="between"/>
      </c:valAx>
      <c:serAx>
        <c:axId val="62414848"/>
        <c:scaling>
          <c:orientation val="minMax"/>
        </c:scaling>
        <c:delete val="1"/>
        <c:axPos val="b"/>
        <c:majorTickMark val="out"/>
        <c:minorTickMark val="none"/>
        <c:tickLblPos val="none"/>
        <c:crossAx val="51463296"/>
        <c:crosses val="autoZero"/>
      </c:serAx>
    </c:plotArea>
    <c:plotVisOnly val="1"/>
    <c:dispBlanksAs val="gap"/>
    <c:showDLblsOverMax val="0"/>
  </c:chart>
  <c:txPr>
    <a:bodyPr/>
    <a:lstStyle/>
    <a:p>
      <a:pPr>
        <a:defRPr sz="1800"/>
      </a:pPr>
      <a:endParaRPr lang="zh-CN"/>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0.7093</cdr:x>
      <cdr:y>0.86667</cdr:y>
    </cdr:from>
    <cdr:to>
      <cdr:x>1</cdr:x>
      <cdr:y>0.97778</cdr:y>
    </cdr:to>
    <cdr:sp macro="" textlink="">
      <cdr:nvSpPr>
        <cdr:cNvPr id="2" name="TextBox 1"/>
        <cdr:cNvSpPr txBox="1"/>
      </cdr:nvSpPr>
      <cdr:spPr>
        <a:xfrm xmlns:a="http://schemas.openxmlformats.org/drawingml/2006/main">
          <a:off x="5328592" y="2808312"/>
          <a:ext cx="1800200" cy="36004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zh-CN" altLang="en-US" sz="1100" dirty="0"/>
        </a:p>
      </cdr:txBody>
    </cdr:sp>
  </cdr:relSizeAnchor>
  <cdr:relSizeAnchor xmlns:cdr="http://schemas.openxmlformats.org/drawingml/2006/chartDrawing">
    <cdr:from>
      <cdr:x>0.00181</cdr:x>
      <cdr:y>0.81818</cdr:y>
    </cdr:from>
    <cdr:to>
      <cdr:x>0.16216</cdr:x>
      <cdr:y>1</cdr:y>
    </cdr:to>
    <cdr:sp macro="" textlink="">
      <cdr:nvSpPr>
        <cdr:cNvPr id="3" name="TextBox 2"/>
        <cdr:cNvSpPr txBox="1"/>
      </cdr:nvSpPr>
      <cdr:spPr>
        <a:xfrm xmlns:a="http://schemas.openxmlformats.org/drawingml/2006/main">
          <a:off x="14463" y="1296144"/>
          <a:ext cx="1281682" cy="28803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zh-CN" altLang="en-US" sz="1100" b="1" dirty="0" smtClean="0"/>
            <a:t>每月超高流量     </a:t>
          </a:r>
          <a:endParaRPr lang="zh-CN" altLang="en-US" sz="1100" b="1" dirty="0"/>
        </a:p>
      </cdr:txBody>
    </cdr:sp>
  </cdr:relSizeAnchor>
  <cdr:relSizeAnchor xmlns:cdr="http://schemas.openxmlformats.org/drawingml/2006/chartDrawing">
    <cdr:from>
      <cdr:x>0.81982</cdr:x>
      <cdr:y>0.77273</cdr:y>
    </cdr:from>
    <cdr:to>
      <cdr:x>0.98017</cdr:x>
      <cdr:y>0.95455</cdr:y>
    </cdr:to>
    <cdr:sp macro="" textlink="">
      <cdr:nvSpPr>
        <cdr:cNvPr id="4" name="TextBox 1"/>
        <cdr:cNvSpPr txBox="1"/>
      </cdr:nvSpPr>
      <cdr:spPr>
        <a:xfrm xmlns:a="http://schemas.openxmlformats.org/drawingml/2006/main">
          <a:off x="6552728" y="1224136"/>
          <a:ext cx="1281682" cy="288032"/>
        </a:xfrm>
        <a:prstGeom xmlns:a="http://schemas.openxmlformats.org/drawingml/2006/main" prst="rect">
          <a:avLst/>
        </a:prstGeom>
      </cdr:spPr>
      <cdr:txBody>
        <a:bodyPr xmlns:a="http://schemas.openxmlformats.org/drawingml/2006/main" wrap="none" rtlCol="0"/>
        <a:lstStyle xmlns:a="http://schemas.openxmlformats.org/drawingml/2006/main">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zh-CN" altLang="en-US" sz="1100" b="1" dirty="0" smtClean="0"/>
            <a:t>统计单位：万</a:t>
          </a:r>
          <a:endParaRPr lang="zh-CN" altLang="en-US" sz="1100" b="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C56B06-3E74-4DE8-B40D-AA0D6678DC25}" type="datetimeFigureOut">
              <a:rPr lang="zh-CN" altLang="en-US" smtClean="0"/>
              <a:t>2014/8/11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A2EBC0-1C79-4321-81F4-226EDBAEB304}" type="slidenum">
              <a:rPr lang="zh-CN" altLang="en-US" smtClean="0"/>
              <a:t>‹#›</a:t>
            </a:fld>
            <a:endParaRPr lang="zh-CN" altLang="en-US"/>
          </a:p>
        </p:txBody>
      </p:sp>
    </p:spTree>
    <p:extLst>
      <p:ext uri="{BB962C8B-B14F-4D97-AF65-F5344CB8AC3E}">
        <p14:creationId xmlns:p14="http://schemas.microsoft.com/office/powerpoint/2010/main" val="4041504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EA2EBC0-1C79-4321-81F4-226EDBAEB304}" type="slidenum">
              <a:rPr lang="zh-CN" altLang="en-US" smtClean="0"/>
              <a:t>5</a:t>
            </a:fld>
            <a:endParaRPr lang="zh-CN" altLang="en-US"/>
          </a:p>
        </p:txBody>
      </p:sp>
    </p:spTree>
    <p:extLst>
      <p:ext uri="{BB962C8B-B14F-4D97-AF65-F5344CB8AC3E}">
        <p14:creationId xmlns:p14="http://schemas.microsoft.com/office/powerpoint/2010/main" val="2481678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EA2EBC0-1C79-4321-81F4-226EDBAEB304}" type="slidenum">
              <a:rPr lang="zh-CN" altLang="en-US" smtClean="0"/>
              <a:t>6</a:t>
            </a:fld>
            <a:endParaRPr lang="zh-CN" altLang="en-US"/>
          </a:p>
        </p:txBody>
      </p:sp>
    </p:spTree>
    <p:extLst>
      <p:ext uri="{BB962C8B-B14F-4D97-AF65-F5344CB8AC3E}">
        <p14:creationId xmlns:p14="http://schemas.microsoft.com/office/powerpoint/2010/main" val="2102000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EA2EBC0-1C79-4321-81F4-226EDBAEB304}" type="slidenum">
              <a:rPr lang="zh-CN" altLang="en-US" smtClean="0"/>
              <a:t>12</a:t>
            </a:fld>
            <a:endParaRPr lang="zh-CN" altLang="en-US"/>
          </a:p>
        </p:txBody>
      </p:sp>
    </p:spTree>
    <p:extLst>
      <p:ext uri="{BB962C8B-B14F-4D97-AF65-F5344CB8AC3E}">
        <p14:creationId xmlns:p14="http://schemas.microsoft.com/office/powerpoint/2010/main" val="873225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F1ABD66F-DB97-4925-BA5C-74182650D898}" type="slidenum">
              <a:rPr lang="zh-CN" altLang="en-US" smtClean="0"/>
              <a:pPr/>
              <a:t>15</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23907"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1966E377-486C-4343-80C2-5E5D3ED1FA68}" type="slidenum">
              <a:rPr lang="zh-CN" altLang="en-US" smtClean="0"/>
              <a:pPr>
                <a:defRPr/>
              </a:pPr>
              <a:t>21</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EA2EBC0-1C79-4321-81F4-226EDBAEB304}" type="slidenum">
              <a:rPr lang="zh-CN" altLang="en-US" smtClean="0"/>
              <a:t>22</a:t>
            </a:fld>
            <a:endParaRPr lang="zh-CN" altLang="en-US"/>
          </a:p>
        </p:txBody>
      </p:sp>
    </p:spTree>
    <p:extLst>
      <p:ext uri="{BB962C8B-B14F-4D97-AF65-F5344CB8AC3E}">
        <p14:creationId xmlns:p14="http://schemas.microsoft.com/office/powerpoint/2010/main" val="3721383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EA2EBC0-1C79-4321-81F4-226EDBAEB304}" type="slidenum">
              <a:rPr lang="zh-CN" altLang="en-US" smtClean="0"/>
              <a:t>29</a:t>
            </a:fld>
            <a:endParaRPr lang="zh-CN" altLang="en-US"/>
          </a:p>
        </p:txBody>
      </p:sp>
    </p:spTree>
    <p:extLst>
      <p:ext uri="{BB962C8B-B14F-4D97-AF65-F5344CB8AC3E}">
        <p14:creationId xmlns:p14="http://schemas.microsoft.com/office/powerpoint/2010/main" val="4229846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EA2EBC0-1C79-4321-81F4-226EDBAEB304}" type="slidenum">
              <a:rPr lang="zh-CN" altLang="en-US" smtClean="0"/>
              <a:t>30</a:t>
            </a:fld>
            <a:endParaRPr lang="zh-CN" altLang="en-US"/>
          </a:p>
        </p:txBody>
      </p:sp>
    </p:spTree>
    <p:extLst>
      <p:ext uri="{BB962C8B-B14F-4D97-AF65-F5344CB8AC3E}">
        <p14:creationId xmlns:p14="http://schemas.microsoft.com/office/powerpoint/2010/main" val="31991710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EA2EBC0-1C79-4321-81F4-226EDBAEB304}" type="slidenum">
              <a:rPr lang="zh-CN" altLang="en-US" smtClean="0"/>
              <a:t>31</a:t>
            </a:fld>
            <a:endParaRPr lang="zh-CN" altLang="en-US"/>
          </a:p>
        </p:txBody>
      </p:sp>
    </p:spTree>
    <p:extLst>
      <p:ext uri="{BB962C8B-B14F-4D97-AF65-F5344CB8AC3E}">
        <p14:creationId xmlns:p14="http://schemas.microsoft.com/office/powerpoint/2010/main" val="100265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24931"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0E4881BA-C97F-4A91-8C50-31DBF45DD073}" type="slidenum">
              <a:rPr lang="zh-CN" altLang="en-US" smtClean="0"/>
              <a:pPr>
                <a:defRPr/>
              </a:pPr>
              <a:t>33</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EA2EBC0-1C79-4321-81F4-226EDBAEB304}" type="slidenum">
              <a:rPr lang="zh-CN" altLang="en-US" smtClean="0"/>
              <a:t>41</a:t>
            </a:fld>
            <a:endParaRPr lang="zh-CN" altLang="en-US"/>
          </a:p>
        </p:txBody>
      </p:sp>
    </p:spTree>
    <p:extLst>
      <p:ext uri="{BB962C8B-B14F-4D97-AF65-F5344CB8AC3E}">
        <p14:creationId xmlns:p14="http://schemas.microsoft.com/office/powerpoint/2010/main" val="41291663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EA2EBC0-1C79-4321-81F4-226EDBAEB304}" type="slidenum">
              <a:rPr lang="zh-CN" altLang="en-US" smtClean="0"/>
              <a:t>42</a:t>
            </a:fld>
            <a:endParaRPr lang="zh-CN" altLang="en-US"/>
          </a:p>
        </p:txBody>
      </p:sp>
    </p:spTree>
    <p:extLst>
      <p:ext uri="{BB962C8B-B14F-4D97-AF65-F5344CB8AC3E}">
        <p14:creationId xmlns:p14="http://schemas.microsoft.com/office/powerpoint/2010/main" val="11412000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1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fld id="{54766BAB-AD27-4A0B-B3F2-E46B1E8FA44C}" type="slidenum">
              <a:rPr lang="zh-CN" altLang="en-US" smtClean="0"/>
              <a:pPr eaLnBrk="1" hangingPunct="1"/>
              <a:t>46</a:t>
            </a:fld>
            <a:endParaRPr lang="zh-CN"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2C2AD29-A7DA-4DF6-86D2-6CBF919342FC}" type="datetimeFigureOut">
              <a:rPr lang="zh-CN" altLang="en-US" smtClean="0"/>
              <a:pPr/>
              <a:t>2014/8/11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E8E2599-17C3-4E89-BDDA-D0D23DDF6EE2}"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200151"/>
            <a:ext cx="8229600" cy="3394472"/>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2C2AD29-A7DA-4DF6-86D2-6CBF919342FC}" type="datetimeFigureOut">
              <a:rPr lang="zh-CN" altLang="en-US" smtClean="0"/>
              <a:pPr/>
              <a:t>2014/8/11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E8E2599-17C3-4E89-BDDA-D0D23DDF6EE2}"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62C2AD29-A7DA-4DF6-86D2-6CBF919342FC}" type="datetimeFigureOut">
              <a:rPr lang="zh-CN" altLang="en-US" smtClean="0"/>
              <a:pPr/>
              <a:t>2014/8/11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E8E2599-17C3-4E89-BDDA-D0D23DDF6EE2}"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2C2AD29-A7DA-4DF6-86D2-6CBF919342FC}" type="datetimeFigureOut">
              <a:rPr lang="zh-CN" altLang="en-US" smtClean="0"/>
              <a:pPr/>
              <a:t>2014/8/11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E8E2599-17C3-4E89-BDDA-D0D23DDF6EE2}"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2C2AD29-A7DA-4DF6-86D2-6CBF919342FC}" type="datetimeFigureOut">
              <a:rPr lang="zh-CN" altLang="en-US" smtClean="0"/>
              <a:pPr/>
              <a:t>2014/8/11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E8E2599-17C3-4E89-BDDA-D0D23DDF6EE2}"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62C2AD29-A7DA-4DF6-86D2-6CBF919342FC}" type="datetimeFigureOut">
              <a:rPr lang="zh-CN" altLang="en-US" smtClean="0"/>
              <a:pPr/>
              <a:t>2014/8/11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E8E2599-17C3-4E89-BDDA-D0D23DDF6EE2}"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2C2AD29-A7DA-4DF6-86D2-6CBF919342FC}" type="datetimeFigureOut">
              <a:rPr lang="zh-CN" altLang="en-US" smtClean="0"/>
              <a:pPr/>
              <a:t>2014/8/11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E8E2599-17C3-4E89-BDDA-D0D23DDF6EE2}"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2C2AD29-A7DA-4DF6-86D2-6CBF919342FC}" type="datetimeFigureOut">
              <a:rPr lang="zh-CN" altLang="en-US" smtClean="0"/>
              <a:pPr/>
              <a:t>2014/8/11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E8E2599-17C3-4E89-BDDA-D0D23DDF6EE2}"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2C2AD29-A7DA-4DF6-86D2-6CBF919342FC}" type="datetimeFigureOut">
              <a:rPr lang="zh-CN" altLang="en-US" smtClean="0"/>
              <a:pPr/>
              <a:t>2014/8/11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E8E2599-17C3-4E89-BDDA-D0D23DDF6EE2}"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2C2AD29-A7DA-4DF6-86D2-6CBF919342FC}" type="datetimeFigureOut">
              <a:rPr lang="zh-CN" altLang="en-US" smtClean="0"/>
              <a:pPr/>
              <a:t>2014/8/11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E8E2599-17C3-4E89-BDDA-D0D23DDF6EE2}"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2C2AD29-A7DA-4DF6-86D2-6CBF919342FC}" type="datetimeFigureOut">
              <a:rPr lang="zh-CN" altLang="en-US" smtClean="0"/>
              <a:pPr/>
              <a:t>2014/8/11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E8E2599-17C3-4E89-BDDA-D0D23DDF6EE2}"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2014/8/11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4263799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2C2AD29-A7DA-4DF6-86D2-6CBF919342FC}" type="datetimeFigureOut">
              <a:rPr lang="zh-CN" altLang="en-US" smtClean="0"/>
              <a:pPr/>
              <a:t>2014/8/11</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E8E2599-17C3-4E89-BDDA-D0D23DDF6EE2}"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2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 Id="rId4" Type="http://schemas.openxmlformats.org/officeDocument/2006/relationships/chart" Target="../charts/char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8" Type="http://schemas.openxmlformats.org/officeDocument/2006/relationships/hyperlink" Target="http://chaiche.chexun.com/chaiche12/" TargetMode="External"/><Relationship Id="rId13" Type="http://schemas.openxmlformats.org/officeDocument/2006/relationships/image" Target="../media/image47.jpeg"/><Relationship Id="rId18" Type="http://schemas.openxmlformats.org/officeDocument/2006/relationships/hyperlink" Target="http://chaiche.chexun.com/chaiche7/" TargetMode="External"/><Relationship Id="rId26" Type="http://schemas.openxmlformats.org/officeDocument/2006/relationships/hyperlink" Target="http://chaiche.chexun.com/chaiche3/" TargetMode="External"/><Relationship Id="rId3" Type="http://schemas.openxmlformats.org/officeDocument/2006/relationships/image" Target="../media/image42.jpeg"/><Relationship Id="rId21" Type="http://schemas.openxmlformats.org/officeDocument/2006/relationships/image" Target="../media/image51.jpeg"/><Relationship Id="rId7" Type="http://schemas.openxmlformats.org/officeDocument/2006/relationships/image" Target="../media/image44.jpeg"/><Relationship Id="rId12" Type="http://schemas.openxmlformats.org/officeDocument/2006/relationships/hyperlink" Target="http://chaiche.chexun.com/chaiche10/" TargetMode="External"/><Relationship Id="rId17" Type="http://schemas.openxmlformats.org/officeDocument/2006/relationships/image" Target="../media/image49.jpeg"/><Relationship Id="rId25" Type="http://schemas.openxmlformats.org/officeDocument/2006/relationships/image" Target="../media/image53.jpeg"/><Relationship Id="rId33" Type="http://schemas.openxmlformats.org/officeDocument/2006/relationships/image" Target="../media/image57.jpeg"/><Relationship Id="rId2" Type="http://schemas.openxmlformats.org/officeDocument/2006/relationships/hyperlink" Target="http://chaiche.chexun.com/chaiche15/" TargetMode="External"/><Relationship Id="rId16" Type="http://schemas.openxmlformats.org/officeDocument/2006/relationships/hyperlink" Target="http://chaiche.chexun.com/chaiche8/" TargetMode="External"/><Relationship Id="rId20" Type="http://schemas.openxmlformats.org/officeDocument/2006/relationships/hyperlink" Target="http://chaiche.chexun.com/chaiche6/" TargetMode="External"/><Relationship Id="rId29" Type="http://schemas.openxmlformats.org/officeDocument/2006/relationships/image" Target="../media/image55.jpeg"/><Relationship Id="rId1" Type="http://schemas.openxmlformats.org/officeDocument/2006/relationships/slideLayout" Target="../slideLayouts/slideLayout7.xml"/><Relationship Id="rId6" Type="http://schemas.openxmlformats.org/officeDocument/2006/relationships/hyperlink" Target="http://chaiche.chexun.com/chaiche13/" TargetMode="External"/><Relationship Id="rId11" Type="http://schemas.openxmlformats.org/officeDocument/2006/relationships/image" Target="../media/image46.jpeg"/><Relationship Id="rId24" Type="http://schemas.openxmlformats.org/officeDocument/2006/relationships/hyperlink" Target="http://chaiche.chexun.com/chaiche4/" TargetMode="External"/><Relationship Id="rId32" Type="http://schemas.openxmlformats.org/officeDocument/2006/relationships/hyperlink" Target="http://chaiche.chexun.com/chaiche16/" TargetMode="External"/><Relationship Id="rId5" Type="http://schemas.openxmlformats.org/officeDocument/2006/relationships/image" Target="../media/image43.jpeg"/><Relationship Id="rId15" Type="http://schemas.openxmlformats.org/officeDocument/2006/relationships/image" Target="../media/image48.jpeg"/><Relationship Id="rId23" Type="http://schemas.openxmlformats.org/officeDocument/2006/relationships/image" Target="../media/image52.jpeg"/><Relationship Id="rId28" Type="http://schemas.openxmlformats.org/officeDocument/2006/relationships/hyperlink" Target="http://chaiche.chexun.com/chaiche2/" TargetMode="External"/><Relationship Id="rId10" Type="http://schemas.openxmlformats.org/officeDocument/2006/relationships/hyperlink" Target="http://chaiche.chexun.com/chaiche11/" TargetMode="External"/><Relationship Id="rId19" Type="http://schemas.openxmlformats.org/officeDocument/2006/relationships/image" Target="../media/image50.jpeg"/><Relationship Id="rId31" Type="http://schemas.openxmlformats.org/officeDocument/2006/relationships/image" Target="../media/image56.jpeg"/><Relationship Id="rId4" Type="http://schemas.openxmlformats.org/officeDocument/2006/relationships/hyperlink" Target="http://chaiche.chexun.com/chaiche14/" TargetMode="External"/><Relationship Id="rId9" Type="http://schemas.openxmlformats.org/officeDocument/2006/relationships/image" Target="../media/image45.png"/><Relationship Id="rId14" Type="http://schemas.openxmlformats.org/officeDocument/2006/relationships/hyperlink" Target="http://chaiche.chexun.com/chaiche9/" TargetMode="External"/><Relationship Id="rId22" Type="http://schemas.openxmlformats.org/officeDocument/2006/relationships/hyperlink" Target="http://chaiche.chexun.com/chaiche5/" TargetMode="External"/><Relationship Id="rId27" Type="http://schemas.openxmlformats.org/officeDocument/2006/relationships/image" Target="../media/image54.jpeg"/><Relationship Id="rId30" Type="http://schemas.openxmlformats.org/officeDocument/2006/relationships/hyperlink" Target="http://chaiche.chexun.com/chaiche1/" TargetMode="External"/></Relationships>
</file>

<file path=ppt/slides/_rels/slide29.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 Id="rId9" Type="http://schemas.openxmlformats.org/officeDocument/2006/relationships/image" Target="../media/image70.jpeg"/></Relationships>
</file>

<file path=ppt/slides/_rels/slide31.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3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12.xml"/><Relationship Id="rId5" Type="http://schemas.openxmlformats.org/officeDocument/2006/relationships/image" Target="../media/image79.jpeg"/><Relationship Id="rId4" Type="http://schemas.openxmlformats.org/officeDocument/2006/relationships/image" Target="../media/image78.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jpeg"/><Relationship Id="rId7" Type="http://schemas.openxmlformats.org/officeDocument/2006/relationships/image" Target="../media/image85.png"/><Relationship Id="rId2" Type="http://schemas.openxmlformats.org/officeDocument/2006/relationships/image" Target="../media/image80.jpeg"/><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jpeg"/><Relationship Id="rId9" Type="http://schemas.openxmlformats.org/officeDocument/2006/relationships/image" Target="../media/image8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3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 Id="rId5" Type="http://schemas.openxmlformats.org/officeDocument/2006/relationships/image" Target="../media/image94.png"/><Relationship Id="rId4" Type="http://schemas.openxmlformats.org/officeDocument/2006/relationships/image" Target="../media/image93.png"/></Relationships>
</file>

<file path=ppt/slides/_rels/slide39.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7.xml"/><Relationship Id="rId5" Type="http://schemas.openxmlformats.org/officeDocument/2006/relationships/image" Target="../media/image99.jpeg"/><Relationship Id="rId4" Type="http://schemas.openxmlformats.org/officeDocument/2006/relationships/image" Target="../media/image98.jpeg"/></Relationships>
</file>

<file path=ppt/slides/_rels/slide41.xml.rels><?xml version="1.0" encoding="UTF-8" standalone="yes"?>
<Relationships xmlns="http://schemas.openxmlformats.org/package/2006/relationships"><Relationship Id="rId8" Type="http://schemas.openxmlformats.org/officeDocument/2006/relationships/image" Target="../media/image105.jpeg"/><Relationship Id="rId3" Type="http://schemas.openxmlformats.org/officeDocument/2006/relationships/image" Target="../media/image100.jpeg"/><Relationship Id="rId7" Type="http://schemas.openxmlformats.org/officeDocument/2006/relationships/image" Target="../media/image104.jpeg"/><Relationship Id="rId12" Type="http://schemas.openxmlformats.org/officeDocument/2006/relationships/image" Target="../media/image109.jpe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03.jpeg"/><Relationship Id="rId11" Type="http://schemas.openxmlformats.org/officeDocument/2006/relationships/image" Target="../media/image108.jpeg"/><Relationship Id="rId5" Type="http://schemas.openxmlformats.org/officeDocument/2006/relationships/image" Target="../media/image102.jpeg"/><Relationship Id="rId10" Type="http://schemas.openxmlformats.org/officeDocument/2006/relationships/image" Target="../media/image107.jpeg"/><Relationship Id="rId4" Type="http://schemas.openxmlformats.org/officeDocument/2006/relationships/image" Target="../media/image101.jpeg"/><Relationship Id="rId9" Type="http://schemas.openxmlformats.org/officeDocument/2006/relationships/image" Target="../media/image106.jpeg"/></Relationships>
</file>

<file path=ppt/slides/_rels/slide4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12.png"/><Relationship Id="rId4" Type="http://schemas.openxmlformats.org/officeDocument/2006/relationships/image" Target="../media/image111.png"/></Relationships>
</file>

<file path=ppt/slides/_rels/slide43.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png"/><Relationship Id="rId1" Type="http://schemas.openxmlformats.org/officeDocument/2006/relationships/slideLayout" Target="../slideLayouts/slideLayout2.xml"/><Relationship Id="rId4" Type="http://schemas.openxmlformats.org/officeDocument/2006/relationships/image" Target="../media/image115.png"/></Relationships>
</file>

<file path=ppt/slides/_rels/slide4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2.xml"/><Relationship Id="rId4" Type="http://schemas.openxmlformats.org/officeDocument/2006/relationships/image" Target="../media/image11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21.png"/><Relationship Id="rId4" Type="http://schemas.openxmlformats.org/officeDocument/2006/relationships/image" Target="../media/image12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7.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50.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653332" y="543749"/>
            <a:ext cx="5589696" cy="4599751"/>
            <a:chOff x="1633136" y="543749"/>
            <a:chExt cx="5589696" cy="4599751"/>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t="17004" b="20598"/>
            <a:stretch/>
          </p:blipFill>
          <p:spPr>
            <a:xfrm>
              <a:off x="1633136" y="543749"/>
              <a:ext cx="5589696" cy="4599751"/>
            </a:xfrm>
            <a:prstGeom prst="rect">
              <a:avLst/>
            </a:prstGeom>
          </p:spPr>
        </p:pic>
        <p:sp>
          <p:nvSpPr>
            <p:cNvPr id="7" name="TextBox 6"/>
            <p:cNvSpPr txBox="1"/>
            <p:nvPr/>
          </p:nvSpPr>
          <p:spPr>
            <a:xfrm>
              <a:off x="3471684" y="1851670"/>
              <a:ext cx="2520280" cy="338554"/>
            </a:xfrm>
            <a:prstGeom prst="rect">
              <a:avLst/>
            </a:prstGeom>
            <a:noFill/>
          </p:spPr>
          <p:txBody>
            <a:bodyPr wrap="square" rtlCol="0">
              <a:spAutoFit/>
            </a:bodyPr>
            <a:lstStyle/>
            <a:p>
              <a:pPr algn="ctr"/>
              <a:r>
                <a:rPr lang="zh-CN" altLang="en-US" sz="1600" b="1" dirty="0">
                  <a:solidFill>
                    <a:schemeClr val="bg1"/>
                  </a:solidFill>
                </a:rPr>
                <a:t>坚持用户第一开拓新蓝海</a:t>
              </a:r>
            </a:p>
          </p:txBody>
        </p:sp>
        <p:sp>
          <p:nvSpPr>
            <p:cNvPr id="8" name="TextBox 7"/>
            <p:cNvSpPr txBox="1"/>
            <p:nvPr/>
          </p:nvSpPr>
          <p:spPr>
            <a:xfrm>
              <a:off x="3167844" y="2571750"/>
              <a:ext cx="2520280" cy="369332"/>
            </a:xfrm>
            <a:prstGeom prst="rect">
              <a:avLst/>
            </a:prstGeom>
            <a:noFill/>
          </p:spPr>
          <p:txBody>
            <a:bodyPr wrap="square" rtlCol="0">
              <a:spAutoFit/>
            </a:bodyPr>
            <a:lstStyle/>
            <a:p>
              <a:pPr algn="ctr"/>
              <a:r>
                <a:rPr lang="zh-CN" altLang="en-US" b="1" dirty="0" smtClean="0"/>
                <a:t>整车</a:t>
              </a:r>
              <a:r>
                <a:rPr lang="en-US" altLang="zh-CN" b="1" dirty="0" smtClean="0"/>
                <a:t>O2O</a:t>
              </a:r>
              <a:r>
                <a:rPr lang="zh-CN" altLang="en-US" b="1" dirty="0" smtClean="0"/>
                <a:t>缔造者</a:t>
              </a:r>
              <a:endParaRPr lang="zh-CN" altLang="en-US" b="1" dirty="0"/>
            </a:p>
          </p:txBody>
        </p:sp>
      </p:grpSp>
      <p:sp>
        <p:nvSpPr>
          <p:cNvPr id="11" name="TextBox 10"/>
          <p:cNvSpPr txBox="1"/>
          <p:nvPr/>
        </p:nvSpPr>
        <p:spPr>
          <a:xfrm>
            <a:off x="2843808" y="3363838"/>
            <a:ext cx="2520280" cy="338554"/>
          </a:xfrm>
          <a:prstGeom prst="rect">
            <a:avLst/>
          </a:prstGeom>
          <a:noFill/>
        </p:spPr>
        <p:txBody>
          <a:bodyPr wrap="square" rtlCol="0">
            <a:spAutoFit/>
          </a:bodyPr>
          <a:lstStyle/>
          <a:p>
            <a:pPr algn="ctr"/>
            <a:r>
              <a:rPr lang="zh-CN" altLang="en-US" sz="1600" b="1" dirty="0" smtClean="0"/>
              <a:t>自费车辆拆解分析创先河</a:t>
            </a:r>
            <a:endParaRPr lang="zh-CN" altLang="en-US" sz="1600" b="1" dirty="0"/>
          </a:p>
        </p:txBody>
      </p:sp>
    </p:spTree>
    <p:extLst>
      <p:ext uri="{BB962C8B-B14F-4D97-AF65-F5344CB8AC3E}">
        <p14:creationId xmlns:p14="http://schemas.microsoft.com/office/powerpoint/2010/main" val="12313028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1961" y="1330936"/>
            <a:ext cx="4695783" cy="3185030"/>
            <a:chOff x="1431961" y="1330936"/>
            <a:chExt cx="2591567" cy="1757794"/>
          </a:xfrm>
        </p:grpSpPr>
        <p:grpSp>
          <p:nvGrpSpPr>
            <p:cNvPr id="3" name="组 1"/>
            <p:cNvGrpSpPr/>
            <p:nvPr/>
          </p:nvGrpSpPr>
          <p:grpSpPr>
            <a:xfrm>
              <a:off x="1431961" y="1330936"/>
              <a:ext cx="2591567" cy="1756603"/>
              <a:chOff x="3932626" y="2872688"/>
              <a:chExt cx="4660072" cy="2351781"/>
            </a:xfrm>
          </p:grpSpPr>
          <p:sp>
            <p:nvSpPr>
              <p:cNvPr id="4" name="矩形 3"/>
              <p:cNvSpPr/>
              <p:nvPr/>
            </p:nvSpPr>
            <p:spPr>
              <a:xfrm>
                <a:off x="3932626" y="2872688"/>
                <a:ext cx="576263" cy="427037"/>
              </a:xfrm>
              <a:prstGeom prst="rect">
                <a:avLst/>
              </a:prstGeom>
              <a:solidFill>
                <a:schemeClr val="accent1">
                  <a:lumMod val="75000"/>
                </a:schemeClr>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a:defRPr/>
                </a:pPr>
                <a:r>
                  <a:rPr kumimoji="1" lang="en-US" altLang="zh-CN"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rPr>
                  <a:t>1</a:t>
                </a:r>
                <a:endParaRPr kumimoji="1" lang="zh-CN" altLang="en-US"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endParaRPr>
              </a:p>
            </p:txBody>
          </p:sp>
          <p:sp>
            <p:nvSpPr>
              <p:cNvPr id="5" name="矩形 4"/>
              <p:cNvSpPr/>
              <p:nvPr/>
            </p:nvSpPr>
            <p:spPr>
              <a:xfrm>
                <a:off x="3932626" y="3544676"/>
                <a:ext cx="576263" cy="427037"/>
              </a:xfrm>
              <a:prstGeom prst="rect">
                <a:avLst/>
              </a:prstGeom>
              <a:solidFill>
                <a:schemeClr val="accent5">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a:defRPr/>
                </a:pPr>
                <a:r>
                  <a:rPr kumimoji="1" lang="en-US" altLang="zh-CN"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rPr>
                  <a:t>2</a:t>
                </a:r>
                <a:endParaRPr kumimoji="1" lang="zh-CN" altLang="en-US"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endParaRPr>
              </a:p>
            </p:txBody>
          </p:sp>
          <p:sp>
            <p:nvSpPr>
              <p:cNvPr id="6" name="矩形 5"/>
              <p:cNvSpPr/>
              <p:nvPr/>
            </p:nvSpPr>
            <p:spPr>
              <a:xfrm>
                <a:off x="3943738" y="4151617"/>
                <a:ext cx="576262" cy="427037"/>
              </a:xfrm>
              <a:prstGeom prst="rect">
                <a:avLst/>
              </a:prstGeom>
              <a:solidFill>
                <a:schemeClr val="accent5">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a:defRPr/>
                </a:pPr>
                <a:r>
                  <a:rPr kumimoji="1" lang="en-US" altLang="zh-CN"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rPr>
                  <a:t>3</a:t>
                </a:r>
                <a:endParaRPr kumimoji="1" lang="zh-CN" altLang="en-US"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endParaRPr>
              </a:p>
            </p:txBody>
          </p:sp>
          <p:sp>
            <p:nvSpPr>
              <p:cNvPr id="7" name="矩形 6"/>
              <p:cNvSpPr/>
              <p:nvPr/>
            </p:nvSpPr>
            <p:spPr>
              <a:xfrm>
                <a:off x="3950089" y="4797432"/>
                <a:ext cx="574675" cy="427037"/>
              </a:xfrm>
              <a:prstGeom prst="rect">
                <a:avLst/>
              </a:prstGeom>
              <a:solidFill>
                <a:schemeClr val="accent5">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a:defRPr/>
                </a:pPr>
                <a:r>
                  <a:rPr kumimoji="1" lang="en-US" altLang="zh-CN"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rPr>
                  <a:t>4</a:t>
                </a:r>
                <a:endParaRPr kumimoji="1" lang="zh-CN" altLang="en-US"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endParaRPr>
              </a:p>
            </p:txBody>
          </p:sp>
          <p:sp>
            <p:nvSpPr>
              <p:cNvPr id="8" name="矩形 7"/>
              <p:cNvSpPr/>
              <p:nvPr/>
            </p:nvSpPr>
            <p:spPr>
              <a:xfrm>
                <a:off x="4679116" y="2967127"/>
                <a:ext cx="3621067" cy="272894"/>
              </a:xfrm>
              <a:prstGeom prst="rect">
                <a:avLst/>
              </a:prstGeom>
              <a:ln>
                <a:noFill/>
              </a:ln>
            </p:spPr>
            <p:txBody>
              <a:bodyPr wrap="square" anchor="ctr">
                <a:spAutoFit/>
              </a:bodyPr>
              <a:lstStyle/>
              <a:p>
                <a:pPr>
                  <a:defRPr/>
                </a:pPr>
                <a:r>
                  <a:rPr lang="zh-CN" altLang="en-US" b="1" dirty="0" smtClean="0">
                    <a:solidFill>
                      <a:srgbClr val="376092"/>
                    </a:solidFill>
                    <a:latin typeface="微软雅黑" pitchFamily="34" charset="-122"/>
                    <a:ea typeface="微软雅黑" pitchFamily="34" charset="-122"/>
                  </a:rPr>
                  <a:t>一枝独秀也要百花齐放</a:t>
                </a:r>
                <a:r>
                  <a:rPr lang="en-US" altLang="zh-CN" b="1" dirty="0" smtClean="0">
                    <a:solidFill>
                      <a:srgbClr val="376092"/>
                    </a:solidFill>
                    <a:latin typeface="微软雅黑" pitchFamily="34" charset="-122"/>
                    <a:ea typeface="微软雅黑" pitchFamily="34" charset="-122"/>
                  </a:rPr>
                  <a:t>—</a:t>
                </a:r>
                <a:r>
                  <a:rPr lang="zh-CN" altLang="en-US" b="1" dirty="0" smtClean="0">
                    <a:solidFill>
                      <a:srgbClr val="376092"/>
                    </a:solidFill>
                    <a:latin typeface="微软雅黑" pitchFamily="34" charset="-122"/>
                    <a:ea typeface="微软雅黑" pitchFamily="34" charset="-122"/>
                  </a:rPr>
                  <a:t>团队</a:t>
                </a:r>
                <a:endParaRPr lang="zh-CN" altLang="zh-CN" b="1" dirty="0">
                  <a:solidFill>
                    <a:srgbClr val="376092"/>
                  </a:solidFill>
                  <a:latin typeface="微软雅黑" pitchFamily="34" charset="-122"/>
                  <a:ea typeface="微软雅黑" pitchFamily="34" charset="-122"/>
                </a:endParaRPr>
              </a:p>
            </p:txBody>
          </p:sp>
          <p:sp>
            <p:nvSpPr>
              <p:cNvPr id="9" name="矩形 8"/>
              <p:cNvSpPr/>
              <p:nvPr/>
            </p:nvSpPr>
            <p:spPr>
              <a:xfrm>
                <a:off x="4703371" y="3609337"/>
                <a:ext cx="3375497" cy="227412"/>
              </a:xfrm>
              <a:prstGeom prst="rect">
                <a:avLst/>
              </a:prstGeom>
              <a:ln>
                <a:noFill/>
              </a:ln>
            </p:spPr>
            <p:txBody>
              <a:bodyPr wrap="square" anchor="ctr">
                <a:spAutoFit/>
              </a:bodyPr>
              <a:lstStyle/>
              <a:p>
                <a:pPr>
                  <a:defRPr/>
                </a:pPr>
                <a:r>
                  <a:rPr lang="zh-CN" altLang="en-US" sz="1400" b="1" dirty="0" smtClean="0">
                    <a:solidFill>
                      <a:schemeClr val="accent5">
                        <a:lumMod val="60000"/>
                        <a:lumOff val="40000"/>
                      </a:schemeClr>
                    </a:solidFill>
                    <a:latin typeface="微软雅黑" pitchFamily="34" charset="-122"/>
                    <a:ea typeface="微软雅黑" pitchFamily="34" charset="-122"/>
                  </a:rPr>
                  <a:t>坚定踏实走好每一步</a:t>
                </a:r>
                <a:r>
                  <a:rPr lang="en-US" altLang="zh-CN" sz="1400" b="1" dirty="0" smtClean="0">
                    <a:solidFill>
                      <a:schemeClr val="accent5">
                        <a:lumMod val="60000"/>
                        <a:lumOff val="40000"/>
                      </a:schemeClr>
                    </a:solidFill>
                    <a:latin typeface="微软雅黑" pitchFamily="34" charset="-122"/>
                    <a:ea typeface="微软雅黑" pitchFamily="34" charset="-122"/>
                  </a:rPr>
                  <a:t>—</a:t>
                </a:r>
                <a:r>
                  <a:rPr lang="zh-CN" altLang="en-US" sz="1400" b="1" dirty="0" smtClean="0">
                    <a:solidFill>
                      <a:schemeClr val="accent5">
                        <a:lumMod val="60000"/>
                        <a:lumOff val="40000"/>
                      </a:schemeClr>
                    </a:solidFill>
                    <a:latin typeface="微软雅黑" pitchFamily="34" charset="-122"/>
                    <a:ea typeface="微软雅黑" pitchFamily="34" charset="-122"/>
                  </a:rPr>
                  <a:t>历程</a:t>
                </a:r>
                <a:endParaRPr lang="zh-CN" altLang="zh-CN" sz="1400" b="1" dirty="0">
                  <a:solidFill>
                    <a:schemeClr val="accent5">
                      <a:lumMod val="60000"/>
                      <a:lumOff val="40000"/>
                    </a:schemeClr>
                  </a:solidFill>
                  <a:latin typeface="微软雅黑" pitchFamily="34" charset="-122"/>
                  <a:ea typeface="微软雅黑" pitchFamily="34" charset="-122"/>
                </a:endParaRPr>
              </a:p>
            </p:txBody>
          </p:sp>
          <p:sp>
            <p:nvSpPr>
              <p:cNvPr id="10" name="矩形 9"/>
              <p:cNvSpPr/>
              <p:nvPr/>
            </p:nvSpPr>
            <p:spPr>
              <a:xfrm>
                <a:off x="4703371" y="4227618"/>
                <a:ext cx="3889327" cy="227412"/>
              </a:xfrm>
              <a:prstGeom prst="rect">
                <a:avLst/>
              </a:prstGeom>
              <a:ln>
                <a:noFill/>
              </a:ln>
            </p:spPr>
            <p:txBody>
              <a:bodyPr wrap="square" anchor="ctr">
                <a:spAutoFit/>
              </a:bodyPr>
              <a:lstStyle/>
              <a:p>
                <a:pPr>
                  <a:defRPr/>
                </a:pPr>
                <a:r>
                  <a:rPr lang="zh-CN" altLang="en-US" sz="1400" b="1" dirty="0" smtClean="0">
                    <a:solidFill>
                      <a:schemeClr val="accent5">
                        <a:lumMod val="60000"/>
                        <a:lumOff val="40000"/>
                      </a:schemeClr>
                    </a:solidFill>
                    <a:latin typeface="微软雅黑" pitchFamily="34" charset="-122"/>
                    <a:ea typeface="微软雅黑" pitchFamily="34" charset="-122"/>
                  </a:rPr>
                  <a:t>每颗螺丝钉都不可或缺</a:t>
                </a:r>
                <a:r>
                  <a:rPr lang="en-US" altLang="zh-CN" sz="1400" b="1" dirty="0" smtClean="0">
                    <a:solidFill>
                      <a:schemeClr val="accent5">
                        <a:lumMod val="60000"/>
                        <a:lumOff val="40000"/>
                      </a:schemeClr>
                    </a:solidFill>
                    <a:latin typeface="微软雅黑" pitchFamily="34" charset="-122"/>
                    <a:ea typeface="微软雅黑" pitchFamily="34" charset="-122"/>
                  </a:rPr>
                  <a:t>—</a:t>
                </a:r>
                <a:r>
                  <a:rPr lang="zh-CN" altLang="en-US" sz="1400" b="1" dirty="0" smtClean="0">
                    <a:solidFill>
                      <a:schemeClr val="accent5">
                        <a:lumMod val="60000"/>
                        <a:lumOff val="40000"/>
                      </a:schemeClr>
                    </a:solidFill>
                    <a:latin typeface="微软雅黑" pitchFamily="34" charset="-122"/>
                    <a:ea typeface="微软雅黑" pitchFamily="34" charset="-122"/>
                  </a:rPr>
                  <a:t>架构</a:t>
                </a:r>
                <a:endParaRPr lang="zh-CN" altLang="zh-CN" sz="1400" b="1" dirty="0" smtClean="0">
                  <a:solidFill>
                    <a:schemeClr val="accent5">
                      <a:lumMod val="60000"/>
                      <a:lumOff val="40000"/>
                    </a:schemeClr>
                  </a:solidFill>
                  <a:latin typeface="微软雅黑" pitchFamily="34" charset="-122"/>
                  <a:ea typeface="微软雅黑" pitchFamily="34" charset="-122"/>
                </a:endParaRPr>
              </a:p>
            </p:txBody>
          </p:sp>
          <p:sp>
            <p:nvSpPr>
              <p:cNvPr id="11" name="矩形 10"/>
              <p:cNvSpPr/>
              <p:nvPr/>
            </p:nvSpPr>
            <p:spPr>
              <a:xfrm>
                <a:off x="4703371" y="4848272"/>
                <a:ext cx="3760870" cy="227412"/>
              </a:xfrm>
              <a:prstGeom prst="rect">
                <a:avLst/>
              </a:prstGeom>
              <a:ln>
                <a:noFill/>
              </a:ln>
            </p:spPr>
            <p:txBody>
              <a:bodyPr wrap="square" anchor="ctr">
                <a:spAutoFit/>
              </a:bodyPr>
              <a:lstStyle/>
              <a:p>
                <a:pPr>
                  <a:defRPr/>
                </a:pPr>
                <a:r>
                  <a:rPr lang="zh-CN" altLang="en-US" sz="1400" b="1" dirty="0" smtClean="0">
                    <a:solidFill>
                      <a:schemeClr val="accent5">
                        <a:lumMod val="60000"/>
                        <a:lumOff val="40000"/>
                      </a:schemeClr>
                    </a:solidFill>
                    <a:latin typeface="微软雅黑" pitchFamily="34" charset="-122"/>
                    <a:ea typeface="微软雅黑" pitchFamily="34" charset="-122"/>
                  </a:rPr>
                  <a:t>盈利是成功的一种标志</a:t>
                </a:r>
                <a:r>
                  <a:rPr lang="en-US" altLang="zh-CN" sz="1400" b="1" dirty="0" smtClean="0">
                    <a:solidFill>
                      <a:schemeClr val="accent5">
                        <a:lumMod val="60000"/>
                        <a:lumOff val="40000"/>
                      </a:schemeClr>
                    </a:solidFill>
                    <a:latin typeface="微软雅黑" pitchFamily="34" charset="-122"/>
                    <a:ea typeface="微软雅黑" pitchFamily="34" charset="-122"/>
                  </a:rPr>
                  <a:t>—</a:t>
                </a:r>
                <a:r>
                  <a:rPr lang="zh-CN" altLang="en-US" sz="1400" b="1" dirty="0" smtClean="0">
                    <a:solidFill>
                      <a:schemeClr val="accent5">
                        <a:lumMod val="60000"/>
                        <a:lumOff val="40000"/>
                      </a:schemeClr>
                    </a:solidFill>
                    <a:latin typeface="微软雅黑" pitchFamily="34" charset="-122"/>
                    <a:ea typeface="微软雅黑" pitchFamily="34" charset="-122"/>
                  </a:rPr>
                  <a:t>盈利模式</a:t>
                </a:r>
                <a:endParaRPr lang="zh-CN" altLang="zh-CN" sz="1400" b="1" dirty="0" smtClean="0">
                  <a:solidFill>
                    <a:schemeClr val="accent5">
                      <a:lumMod val="60000"/>
                      <a:lumOff val="40000"/>
                    </a:schemeClr>
                  </a:solidFill>
                  <a:latin typeface="微软雅黑" pitchFamily="34" charset="-122"/>
                  <a:ea typeface="微软雅黑" pitchFamily="34" charset="-122"/>
                </a:endParaRPr>
              </a:p>
            </p:txBody>
          </p:sp>
        </p:grpSp>
        <p:sp>
          <p:nvSpPr>
            <p:cNvPr id="12" name="直接连接符 26"/>
            <p:cNvSpPr>
              <a:spLocks noChangeShapeType="1"/>
            </p:cNvSpPr>
            <p:nvPr/>
          </p:nvSpPr>
          <p:spPr bwMode="auto">
            <a:xfrm>
              <a:off x="1847100" y="1658780"/>
              <a:ext cx="2160000" cy="1190"/>
            </a:xfrm>
            <a:prstGeom prst="line">
              <a:avLst/>
            </a:prstGeom>
            <a:noFill/>
            <a:ln w="9525" cap="flat" cmpd="sng">
              <a:noFill/>
              <a:prstDash val="sysDash"/>
              <a:round/>
              <a:headEnd/>
              <a:tailEnd/>
            </a:ln>
            <a:extLst>
              <a:ext uri="{909E8E84-426E-40DD-AFC4-6F175D3DCCD1}">
                <a14:hiddenFill xmlns:a14="http://schemas.microsoft.com/office/drawing/2010/main">
                  <a:noFill/>
                </a14:hiddenFill>
              </a:ext>
            </a:extLst>
          </p:spPr>
          <p:txBody>
            <a:bodyPr lIns="91440" tIns="45720" rIns="91440" bIns="45720"/>
            <a:lstStyle/>
            <a:p>
              <a:endParaRPr lang="zh-CN" altLang="en-US">
                <a:latin typeface="微软雅黑" pitchFamily="34" charset="-122"/>
                <a:ea typeface="微软雅黑" pitchFamily="34" charset="-122"/>
              </a:endParaRPr>
            </a:p>
          </p:txBody>
        </p:sp>
        <p:sp>
          <p:nvSpPr>
            <p:cNvPr id="13" name="直接连接符 26"/>
            <p:cNvSpPr>
              <a:spLocks noChangeShapeType="1"/>
            </p:cNvSpPr>
            <p:nvPr/>
          </p:nvSpPr>
          <p:spPr bwMode="auto">
            <a:xfrm>
              <a:off x="1847100" y="2158847"/>
              <a:ext cx="2160000" cy="1190"/>
            </a:xfrm>
            <a:prstGeom prst="line">
              <a:avLst/>
            </a:prstGeom>
            <a:noFill/>
            <a:ln w="9525" cap="flat" cmpd="sng">
              <a:noFill/>
              <a:prstDash val="sysDash"/>
              <a:round/>
              <a:headEnd/>
              <a:tailEnd/>
            </a:ln>
            <a:extLst>
              <a:ext uri="{909E8E84-426E-40DD-AFC4-6F175D3DCCD1}">
                <a14:hiddenFill xmlns:a14="http://schemas.microsoft.com/office/drawing/2010/main">
                  <a:noFill/>
                </a14:hiddenFill>
              </a:ext>
            </a:extLst>
          </p:spPr>
          <p:txBody>
            <a:bodyPr lIns="91440" tIns="45720" rIns="91440" bIns="45720"/>
            <a:lstStyle/>
            <a:p>
              <a:endParaRPr lang="zh-CN" altLang="en-US">
                <a:latin typeface="微软雅黑" pitchFamily="34" charset="-122"/>
                <a:ea typeface="微软雅黑" pitchFamily="34" charset="-122"/>
              </a:endParaRPr>
            </a:p>
          </p:txBody>
        </p:sp>
        <p:sp>
          <p:nvSpPr>
            <p:cNvPr id="14" name="直接连接符 26"/>
            <p:cNvSpPr>
              <a:spLocks noChangeShapeType="1"/>
            </p:cNvSpPr>
            <p:nvPr/>
          </p:nvSpPr>
          <p:spPr bwMode="auto">
            <a:xfrm>
              <a:off x="1860588" y="2658912"/>
              <a:ext cx="2160000" cy="1190"/>
            </a:xfrm>
            <a:prstGeom prst="line">
              <a:avLst/>
            </a:prstGeom>
            <a:noFill/>
            <a:ln w="9525" cap="flat" cmpd="sng">
              <a:noFill/>
              <a:prstDash val="sysDash"/>
              <a:round/>
              <a:headEnd/>
              <a:tailEnd/>
            </a:ln>
            <a:extLst>
              <a:ext uri="{909E8E84-426E-40DD-AFC4-6F175D3DCCD1}">
                <a14:hiddenFill xmlns:a14="http://schemas.microsoft.com/office/drawing/2010/main">
                  <a:noFill/>
                </a14:hiddenFill>
              </a:ext>
            </a:extLst>
          </p:spPr>
          <p:txBody>
            <a:bodyPr lIns="91440" tIns="45720" rIns="91440" bIns="45720"/>
            <a:lstStyle/>
            <a:p>
              <a:endParaRPr lang="zh-CN" altLang="en-US">
                <a:latin typeface="微软雅黑" pitchFamily="34" charset="-122"/>
                <a:ea typeface="微软雅黑" pitchFamily="34" charset="-122"/>
              </a:endParaRPr>
            </a:p>
          </p:txBody>
        </p:sp>
        <p:sp>
          <p:nvSpPr>
            <p:cNvPr id="15" name="直接连接符 26"/>
            <p:cNvSpPr>
              <a:spLocks noChangeShapeType="1"/>
            </p:cNvSpPr>
            <p:nvPr/>
          </p:nvSpPr>
          <p:spPr bwMode="auto">
            <a:xfrm>
              <a:off x="1860588" y="3087540"/>
              <a:ext cx="2160000" cy="1190"/>
            </a:xfrm>
            <a:prstGeom prst="line">
              <a:avLst/>
            </a:prstGeom>
            <a:noFill/>
            <a:ln w="9525" cap="flat" cmpd="sng">
              <a:noFill/>
              <a:prstDash val="sysDash"/>
              <a:round/>
              <a:headEnd/>
              <a:tailEnd/>
            </a:ln>
            <a:extLst>
              <a:ext uri="{909E8E84-426E-40DD-AFC4-6F175D3DCCD1}">
                <a14:hiddenFill xmlns:a14="http://schemas.microsoft.com/office/drawing/2010/main">
                  <a:noFill/>
                </a14:hiddenFill>
              </a:ext>
            </a:extLst>
          </p:spPr>
          <p:txBody>
            <a:bodyPr lIns="91440" tIns="45720" rIns="91440" bIns="45720"/>
            <a:lstStyle/>
            <a:p>
              <a:endParaRPr lang="zh-CN" altLang="en-US">
                <a:latin typeface="微软雅黑" pitchFamily="34" charset="-122"/>
                <a:ea typeface="微软雅黑" pitchFamily="34" charset="-122"/>
              </a:endParaRPr>
            </a:p>
          </p:txBody>
        </p:sp>
      </p:grpSp>
    </p:spTree>
    <p:extLst>
      <p:ext uri="{BB962C8B-B14F-4D97-AF65-F5344CB8AC3E}">
        <p14:creationId xmlns:p14="http://schemas.microsoft.com/office/powerpoint/2010/main" val="11818168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2587928" y="2013402"/>
            <a:ext cx="5656480" cy="165618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Picture 3" descr="C:\Users\Administrator\Desktop\IMG_0211.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75606"/>
            <a:ext cx="2088232" cy="3131777"/>
          </a:xfrm>
          <a:prstGeom prst="rect">
            <a:avLst/>
          </a:prstGeom>
          <a:noFill/>
        </p:spPr>
      </p:pic>
      <p:sp>
        <p:nvSpPr>
          <p:cNvPr id="3" name="矩形 2"/>
          <p:cNvSpPr/>
          <p:nvPr/>
        </p:nvSpPr>
        <p:spPr>
          <a:xfrm>
            <a:off x="2555776" y="1988399"/>
            <a:ext cx="5782198" cy="1513619"/>
          </a:xfrm>
          <a:prstGeom prst="rect">
            <a:avLst/>
          </a:prstGeom>
        </p:spPr>
        <p:txBody>
          <a:bodyPr wrap="square">
            <a:spAutoFit/>
          </a:bodyPr>
          <a:lstStyle/>
          <a:p>
            <a:pPr>
              <a:lnSpc>
                <a:spcPct val="200000"/>
              </a:lnSpc>
            </a:pPr>
            <a:r>
              <a:rPr lang="zh-CN" altLang="en-US" sz="1200" dirty="0" smtClean="0"/>
              <a:t>毕业于英国威斯敏斯特大学</a:t>
            </a:r>
            <a:r>
              <a:rPr lang="zh-CN" altLang="zh-CN" sz="1200" dirty="0"/>
              <a:t>国际宏观经济政策研究</a:t>
            </a:r>
            <a:r>
              <a:rPr lang="zh-CN" altLang="zh-CN" sz="1200" dirty="0" smtClean="0"/>
              <a:t>专业。西方严格的学术培训，让其对品牌等商业元素有更深刻的感悟。她以独特地视角在汽车互联网领域进行着大胆地探索和创新</a:t>
            </a:r>
            <a:r>
              <a:rPr lang="zh-CN" altLang="en-US" sz="1200" dirty="0" smtClean="0"/>
              <a:t>。她带领着团队创立了拆车坊，开启了整车</a:t>
            </a:r>
            <a:r>
              <a:rPr lang="en-US" altLang="zh-CN" sz="1200" dirty="0" smtClean="0"/>
              <a:t>O2O</a:t>
            </a:r>
            <a:r>
              <a:rPr lang="zh-CN" altLang="en-US" sz="1200" dirty="0" smtClean="0"/>
              <a:t>的新纪元。作为车讯互联的领路人，她也有着属于自己的独特标签。</a:t>
            </a:r>
            <a:endParaRPr lang="zh-CN" altLang="zh-CN" sz="1200" dirty="0"/>
          </a:p>
        </p:txBody>
      </p:sp>
      <p:sp>
        <p:nvSpPr>
          <p:cNvPr id="4" name="TextBox 3"/>
          <p:cNvSpPr txBox="1"/>
          <p:nvPr/>
        </p:nvSpPr>
        <p:spPr>
          <a:xfrm>
            <a:off x="2426206" y="1275606"/>
            <a:ext cx="2592288" cy="400110"/>
          </a:xfrm>
          <a:prstGeom prst="rect">
            <a:avLst/>
          </a:prstGeom>
          <a:noFill/>
        </p:spPr>
        <p:txBody>
          <a:bodyPr wrap="square" rtlCol="0">
            <a:spAutoFit/>
          </a:bodyPr>
          <a:lstStyle/>
          <a:p>
            <a:r>
              <a:rPr lang="zh-CN" altLang="zh-CN" sz="2000" b="1" dirty="0" smtClean="0">
                <a:solidFill>
                  <a:schemeClr val="accent1">
                    <a:lumMod val="75000"/>
                  </a:schemeClr>
                </a:solidFill>
              </a:rPr>
              <a:t>綦琳—车讯网创始人</a:t>
            </a:r>
            <a:endParaRPr lang="en-US" altLang="zh-CN" sz="2000" b="1" dirty="0" smtClean="0">
              <a:solidFill>
                <a:schemeClr val="accent1">
                  <a:lumMod val="75000"/>
                </a:schemeClr>
              </a:solidFill>
            </a:endParaRPr>
          </a:p>
        </p:txBody>
      </p:sp>
      <p:sp>
        <p:nvSpPr>
          <p:cNvPr id="5" name="TextBox 4"/>
          <p:cNvSpPr txBox="1"/>
          <p:nvPr/>
        </p:nvSpPr>
        <p:spPr>
          <a:xfrm>
            <a:off x="1128175" y="385340"/>
            <a:ext cx="1832471" cy="400110"/>
          </a:xfrm>
          <a:prstGeom prst="rect">
            <a:avLst/>
          </a:prstGeom>
          <a:noFill/>
        </p:spPr>
        <p:txBody>
          <a:bodyPr wrap="square" rtlCol="0">
            <a:spAutoFit/>
          </a:bodyPr>
          <a:lstStyle/>
          <a:p>
            <a:r>
              <a:rPr lang="zh-CN" altLang="en-US" sz="2000" b="1" dirty="0" smtClean="0">
                <a:solidFill>
                  <a:schemeClr val="bg1"/>
                </a:solidFill>
              </a:rPr>
              <a:t>董事长</a:t>
            </a:r>
            <a:endParaRPr lang="zh-CN" altLang="en-US" sz="2000" b="1" dirty="0">
              <a:solidFill>
                <a:schemeClr val="bg1"/>
              </a:solidFill>
            </a:endParaRPr>
          </a:p>
        </p:txBody>
      </p:sp>
      <p:sp>
        <p:nvSpPr>
          <p:cNvPr id="6" name="矩形 5"/>
          <p:cNvSpPr/>
          <p:nvPr/>
        </p:nvSpPr>
        <p:spPr>
          <a:xfrm>
            <a:off x="179512" y="1275605"/>
            <a:ext cx="2088232" cy="3131777"/>
          </a:xfrm>
          <a:prstGeom prst="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903277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588313" y="3322672"/>
            <a:ext cx="954107" cy="400110"/>
          </a:xfrm>
          <a:prstGeom prst="rect">
            <a:avLst/>
          </a:prstGeom>
        </p:spPr>
        <p:txBody>
          <a:bodyPr wrap="none">
            <a:spAutoFit/>
          </a:bodyPr>
          <a:lstStyle/>
          <a:p>
            <a:pPr lvl="0" algn="ctr"/>
            <a:r>
              <a:rPr lang="zh-CN" altLang="en-US" sz="2000" b="1" dirty="0" smtClean="0">
                <a:solidFill>
                  <a:schemeClr val="accent1">
                    <a:lumMod val="75000"/>
                  </a:schemeClr>
                </a:solidFill>
                <a:latin typeface="微软雅黑" pitchFamily="34" charset="-122"/>
                <a:ea typeface="微软雅黑" pitchFamily="34" charset="-122"/>
              </a:rPr>
              <a:t>大视野</a:t>
            </a:r>
            <a:endParaRPr lang="en-US" altLang="zh-CN" sz="2000" b="1" dirty="0">
              <a:solidFill>
                <a:schemeClr val="accent1">
                  <a:lumMod val="75000"/>
                </a:schemeClr>
              </a:solidFill>
              <a:latin typeface="微软雅黑" pitchFamily="34" charset="-122"/>
              <a:ea typeface="微软雅黑" pitchFamily="34" charset="-122"/>
            </a:endParaRPr>
          </a:p>
        </p:txBody>
      </p:sp>
      <p:sp>
        <p:nvSpPr>
          <p:cNvPr id="3" name="矩形 2"/>
          <p:cNvSpPr/>
          <p:nvPr/>
        </p:nvSpPr>
        <p:spPr>
          <a:xfrm>
            <a:off x="5601294" y="2754720"/>
            <a:ext cx="1569660" cy="646331"/>
          </a:xfrm>
          <a:prstGeom prst="rect">
            <a:avLst/>
          </a:prstGeom>
        </p:spPr>
        <p:txBody>
          <a:bodyPr wrap="none">
            <a:spAutoFit/>
          </a:bodyPr>
          <a:lstStyle/>
          <a:p>
            <a:pPr lvl="0" algn="ctr"/>
            <a:r>
              <a:rPr lang="zh-CN" altLang="en-US" sz="3600" b="1" dirty="0">
                <a:solidFill>
                  <a:schemeClr val="accent2"/>
                </a:solidFill>
                <a:latin typeface="微软雅黑" pitchFamily="34" charset="-122"/>
                <a:ea typeface="微软雅黑" pitchFamily="34" charset="-122"/>
              </a:rPr>
              <a:t>创想家</a:t>
            </a:r>
            <a:endParaRPr lang="en-US" altLang="zh-CN" sz="3600" b="1" dirty="0">
              <a:solidFill>
                <a:schemeClr val="accent2"/>
              </a:solidFill>
              <a:latin typeface="微软雅黑" pitchFamily="34" charset="-122"/>
              <a:ea typeface="微软雅黑" pitchFamily="34" charset="-122"/>
            </a:endParaRPr>
          </a:p>
        </p:txBody>
      </p:sp>
      <p:sp>
        <p:nvSpPr>
          <p:cNvPr id="4" name="矩形 3"/>
          <p:cNvSpPr/>
          <p:nvPr/>
        </p:nvSpPr>
        <p:spPr>
          <a:xfrm>
            <a:off x="4570242" y="1943197"/>
            <a:ext cx="1107997" cy="461665"/>
          </a:xfrm>
          <a:prstGeom prst="rect">
            <a:avLst/>
          </a:prstGeom>
        </p:spPr>
        <p:txBody>
          <a:bodyPr wrap="none">
            <a:spAutoFit/>
          </a:bodyPr>
          <a:lstStyle/>
          <a:p>
            <a:pPr lvl="0" algn="ctr"/>
            <a:r>
              <a:rPr lang="zh-CN" altLang="en-US" sz="2400" b="1" dirty="0">
                <a:solidFill>
                  <a:schemeClr val="accent1">
                    <a:lumMod val="75000"/>
                  </a:schemeClr>
                </a:solidFill>
                <a:latin typeface="微软雅黑" pitchFamily="34" charset="-122"/>
                <a:ea typeface="微软雅黑" pitchFamily="34" charset="-122"/>
              </a:rPr>
              <a:t>国际化</a:t>
            </a:r>
            <a:endParaRPr lang="en-US" altLang="zh-CN" sz="2400" b="1" dirty="0">
              <a:solidFill>
                <a:schemeClr val="accent1">
                  <a:lumMod val="75000"/>
                </a:schemeClr>
              </a:solidFill>
              <a:latin typeface="微软雅黑" pitchFamily="34" charset="-122"/>
              <a:ea typeface="微软雅黑" pitchFamily="34" charset="-122"/>
            </a:endParaRPr>
          </a:p>
        </p:txBody>
      </p:sp>
      <p:sp>
        <p:nvSpPr>
          <p:cNvPr id="5" name="矩形 4"/>
          <p:cNvSpPr/>
          <p:nvPr/>
        </p:nvSpPr>
        <p:spPr>
          <a:xfrm>
            <a:off x="6524046" y="4054301"/>
            <a:ext cx="1415772" cy="461665"/>
          </a:xfrm>
          <a:prstGeom prst="rect">
            <a:avLst/>
          </a:prstGeom>
        </p:spPr>
        <p:txBody>
          <a:bodyPr wrap="none">
            <a:spAutoFit/>
          </a:bodyPr>
          <a:lstStyle/>
          <a:p>
            <a:pPr lvl="0" algn="ctr"/>
            <a:r>
              <a:rPr lang="zh-CN" altLang="en-US" sz="2400" b="1" dirty="0" smtClean="0">
                <a:solidFill>
                  <a:schemeClr val="accent1">
                    <a:lumMod val="75000"/>
                  </a:schemeClr>
                </a:solidFill>
                <a:latin typeface="微软雅黑" pitchFamily="34" charset="-122"/>
                <a:ea typeface="微软雅黑" pitchFamily="34" charset="-122"/>
              </a:rPr>
              <a:t>敢为人先</a:t>
            </a:r>
            <a:endParaRPr lang="en-US" altLang="zh-CN" sz="2400" b="1" dirty="0">
              <a:solidFill>
                <a:schemeClr val="accent1">
                  <a:lumMod val="75000"/>
                </a:schemeClr>
              </a:solidFill>
              <a:latin typeface="微软雅黑" pitchFamily="34" charset="-122"/>
              <a:ea typeface="微软雅黑" pitchFamily="34" charset="-122"/>
            </a:endParaRPr>
          </a:p>
        </p:txBody>
      </p:sp>
      <p:sp>
        <p:nvSpPr>
          <p:cNvPr id="6" name="矩形 5"/>
          <p:cNvSpPr/>
          <p:nvPr/>
        </p:nvSpPr>
        <p:spPr>
          <a:xfrm>
            <a:off x="6173419" y="1655165"/>
            <a:ext cx="697628" cy="400110"/>
          </a:xfrm>
          <a:prstGeom prst="rect">
            <a:avLst/>
          </a:prstGeom>
        </p:spPr>
        <p:txBody>
          <a:bodyPr wrap="none">
            <a:spAutoFit/>
          </a:bodyPr>
          <a:lstStyle/>
          <a:p>
            <a:pPr lvl="0" algn="ctr"/>
            <a:r>
              <a:rPr lang="zh-CN" altLang="en-US" sz="2000" b="1" dirty="0">
                <a:solidFill>
                  <a:schemeClr val="accent1">
                    <a:lumMod val="75000"/>
                  </a:schemeClr>
                </a:solidFill>
                <a:latin typeface="微软雅黑" pitchFamily="34" charset="-122"/>
                <a:ea typeface="微软雅黑" pitchFamily="34" charset="-122"/>
              </a:rPr>
              <a:t>睿智</a:t>
            </a:r>
            <a:endParaRPr lang="en-US" altLang="zh-CN" sz="2000" b="1" dirty="0">
              <a:solidFill>
                <a:schemeClr val="accent1">
                  <a:lumMod val="75000"/>
                </a:schemeClr>
              </a:solidFill>
              <a:latin typeface="微软雅黑" pitchFamily="34" charset="-122"/>
              <a:ea typeface="微软雅黑" pitchFamily="34" charset="-122"/>
            </a:endParaRPr>
          </a:p>
        </p:txBody>
      </p:sp>
      <p:sp>
        <p:nvSpPr>
          <p:cNvPr id="7" name="矩形 6"/>
          <p:cNvSpPr/>
          <p:nvPr/>
        </p:nvSpPr>
        <p:spPr>
          <a:xfrm>
            <a:off x="5340277" y="4001992"/>
            <a:ext cx="800219" cy="338554"/>
          </a:xfrm>
          <a:prstGeom prst="rect">
            <a:avLst/>
          </a:prstGeom>
        </p:spPr>
        <p:txBody>
          <a:bodyPr wrap="none">
            <a:spAutoFit/>
          </a:bodyPr>
          <a:lstStyle/>
          <a:p>
            <a:pPr lvl="0" algn="ctr"/>
            <a:r>
              <a:rPr lang="zh-CN" altLang="en-US" sz="1600" b="1" dirty="0" smtClean="0">
                <a:solidFill>
                  <a:schemeClr val="accent1">
                    <a:lumMod val="75000"/>
                  </a:schemeClr>
                </a:solidFill>
                <a:latin typeface="微软雅黑" pitchFamily="34" charset="-122"/>
                <a:ea typeface="微软雅黑" pitchFamily="34" charset="-122"/>
              </a:rPr>
              <a:t>模块化</a:t>
            </a:r>
            <a:endParaRPr lang="en-US" altLang="zh-CN" sz="1600" b="1" dirty="0">
              <a:solidFill>
                <a:schemeClr val="accent1">
                  <a:lumMod val="75000"/>
                </a:schemeClr>
              </a:solidFill>
              <a:latin typeface="微软雅黑" pitchFamily="34" charset="-122"/>
              <a:ea typeface="微软雅黑" pitchFamily="34" charset="-122"/>
            </a:endParaRPr>
          </a:p>
        </p:txBody>
      </p:sp>
      <p:sp>
        <p:nvSpPr>
          <p:cNvPr id="8" name="矩形 7"/>
          <p:cNvSpPr/>
          <p:nvPr/>
        </p:nvSpPr>
        <p:spPr>
          <a:xfrm>
            <a:off x="7734067" y="3382960"/>
            <a:ext cx="954108" cy="400110"/>
          </a:xfrm>
          <a:prstGeom prst="rect">
            <a:avLst/>
          </a:prstGeom>
        </p:spPr>
        <p:txBody>
          <a:bodyPr wrap="none">
            <a:spAutoFit/>
          </a:bodyPr>
          <a:lstStyle/>
          <a:p>
            <a:pPr lvl="0" algn="ctr"/>
            <a:r>
              <a:rPr lang="zh-CN" altLang="en-US" sz="2000" b="1" dirty="0" smtClean="0">
                <a:solidFill>
                  <a:schemeClr val="accent1">
                    <a:lumMod val="75000"/>
                  </a:schemeClr>
                </a:solidFill>
                <a:latin typeface="微软雅黑" pitchFamily="34" charset="-122"/>
                <a:ea typeface="微软雅黑" pitchFamily="34" charset="-122"/>
              </a:rPr>
              <a:t>流程化</a:t>
            </a:r>
            <a:endParaRPr lang="en-US" altLang="zh-CN" sz="2000" b="1" dirty="0">
              <a:solidFill>
                <a:schemeClr val="accent1">
                  <a:lumMod val="75000"/>
                </a:schemeClr>
              </a:solidFill>
              <a:latin typeface="微软雅黑" pitchFamily="34" charset="-122"/>
              <a:ea typeface="微软雅黑" pitchFamily="34" charset="-122"/>
            </a:endParaRPr>
          </a:p>
        </p:txBody>
      </p:sp>
      <p:sp>
        <p:nvSpPr>
          <p:cNvPr id="9" name="矩形 8"/>
          <p:cNvSpPr/>
          <p:nvPr/>
        </p:nvSpPr>
        <p:spPr>
          <a:xfrm>
            <a:off x="7708860" y="2382717"/>
            <a:ext cx="1210589" cy="400110"/>
          </a:xfrm>
          <a:prstGeom prst="rect">
            <a:avLst/>
          </a:prstGeom>
        </p:spPr>
        <p:txBody>
          <a:bodyPr wrap="none">
            <a:spAutoFit/>
          </a:bodyPr>
          <a:lstStyle/>
          <a:p>
            <a:pPr lvl="0" algn="ctr"/>
            <a:r>
              <a:rPr lang="zh-CN" altLang="en-US" sz="2000" b="1" dirty="0" smtClean="0">
                <a:solidFill>
                  <a:schemeClr val="accent1">
                    <a:lumMod val="75000"/>
                  </a:schemeClr>
                </a:solidFill>
                <a:latin typeface="微软雅黑" pitchFamily="34" charset="-122"/>
                <a:ea typeface="微软雅黑" pitchFamily="34" charset="-122"/>
              </a:rPr>
              <a:t>思维超前</a:t>
            </a:r>
            <a:endParaRPr lang="en-US" altLang="zh-CN" sz="2000" b="1" dirty="0">
              <a:solidFill>
                <a:schemeClr val="accent1">
                  <a:lumMod val="75000"/>
                </a:schemeClr>
              </a:solidFill>
              <a:latin typeface="微软雅黑" pitchFamily="34" charset="-122"/>
              <a:ea typeface="微软雅黑" pitchFamily="34" charset="-122"/>
            </a:endParaRPr>
          </a:p>
        </p:txBody>
      </p:sp>
      <p:sp>
        <p:nvSpPr>
          <p:cNvPr id="10" name="矩形 9"/>
          <p:cNvSpPr/>
          <p:nvPr/>
        </p:nvSpPr>
        <p:spPr>
          <a:xfrm>
            <a:off x="7231806" y="1655165"/>
            <a:ext cx="954108" cy="400110"/>
          </a:xfrm>
          <a:prstGeom prst="rect">
            <a:avLst/>
          </a:prstGeom>
        </p:spPr>
        <p:txBody>
          <a:bodyPr wrap="none">
            <a:spAutoFit/>
          </a:bodyPr>
          <a:lstStyle/>
          <a:p>
            <a:pPr lvl="0" algn="ctr"/>
            <a:r>
              <a:rPr lang="zh-CN" altLang="en-US" sz="2000" b="1" dirty="0" smtClean="0">
                <a:solidFill>
                  <a:schemeClr val="accent1">
                    <a:lumMod val="75000"/>
                  </a:schemeClr>
                </a:solidFill>
                <a:latin typeface="微软雅黑" pitchFamily="34" charset="-122"/>
                <a:ea typeface="微软雅黑" pitchFamily="34" charset="-122"/>
              </a:rPr>
              <a:t>缔造者</a:t>
            </a:r>
            <a:endParaRPr lang="en-US" altLang="zh-CN" sz="2000" b="1" dirty="0">
              <a:solidFill>
                <a:schemeClr val="accent1">
                  <a:lumMod val="75000"/>
                </a:schemeClr>
              </a:solidFill>
              <a:latin typeface="微软雅黑" pitchFamily="34" charset="-122"/>
              <a:ea typeface="微软雅黑" pitchFamily="34" charset="-122"/>
            </a:endParaRPr>
          </a:p>
        </p:txBody>
      </p:sp>
      <p:sp>
        <p:nvSpPr>
          <p:cNvPr id="12" name="矩形 11"/>
          <p:cNvSpPr/>
          <p:nvPr/>
        </p:nvSpPr>
        <p:spPr>
          <a:xfrm>
            <a:off x="755576" y="1655165"/>
            <a:ext cx="3600400" cy="28803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chemeClr val="bg1"/>
                </a:solidFill>
                <a:latin typeface="微软雅黑" pitchFamily="34" charset="-122"/>
                <a:ea typeface="微软雅黑" pitchFamily="34" charset="-122"/>
              </a:rPr>
              <a:t>敢于维护读者或用户利益的媒体老总</a:t>
            </a:r>
            <a:endParaRPr lang="en-US" altLang="zh-CN" sz="1200" b="1" dirty="0">
              <a:solidFill>
                <a:schemeClr val="bg1"/>
              </a:solidFill>
            </a:endParaRPr>
          </a:p>
        </p:txBody>
      </p:sp>
      <p:sp>
        <p:nvSpPr>
          <p:cNvPr id="13" name="矩形 12"/>
          <p:cNvSpPr/>
          <p:nvPr/>
        </p:nvSpPr>
        <p:spPr>
          <a:xfrm>
            <a:off x="755576" y="2231229"/>
            <a:ext cx="3600399" cy="28803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chemeClr val="bg1"/>
                </a:solidFill>
                <a:latin typeface="微软雅黑" pitchFamily="34" charset="-122"/>
                <a:ea typeface="微软雅黑" pitchFamily="34" charset="-122"/>
              </a:rPr>
              <a:t>创建了最具购车参考的栏目</a:t>
            </a:r>
            <a:r>
              <a:rPr lang="en-US" altLang="zh-CN" sz="1200" b="1" dirty="0">
                <a:solidFill>
                  <a:schemeClr val="bg1"/>
                </a:solidFill>
                <a:latin typeface="微软雅黑" pitchFamily="34" charset="-122"/>
                <a:ea typeface="微软雅黑" pitchFamily="34" charset="-122"/>
              </a:rPr>
              <a:t>—</a:t>
            </a:r>
            <a:r>
              <a:rPr lang="zh-CN" altLang="en-US" sz="1200" b="1" dirty="0">
                <a:solidFill>
                  <a:schemeClr val="bg1"/>
                </a:solidFill>
                <a:latin typeface="微软雅黑" pitchFamily="34" charset="-122"/>
                <a:ea typeface="微软雅黑" pitchFamily="34" charset="-122"/>
              </a:rPr>
              <a:t>拆车坊</a:t>
            </a:r>
            <a:endParaRPr lang="en-US" altLang="zh-CN" sz="1200" b="1" dirty="0">
              <a:solidFill>
                <a:schemeClr val="bg1"/>
              </a:solidFill>
            </a:endParaRPr>
          </a:p>
        </p:txBody>
      </p:sp>
      <p:sp>
        <p:nvSpPr>
          <p:cNvPr id="14" name="矩形 13"/>
          <p:cNvSpPr/>
          <p:nvPr/>
        </p:nvSpPr>
        <p:spPr>
          <a:xfrm>
            <a:off x="755576" y="2879301"/>
            <a:ext cx="3600400" cy="36004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chemeClr val="bg1"/>
                </a:solidFill>
                <a:latin typeface="微软雅黑" pitchFamily="34" charset="-122"/>
                <a:ea typeface="微软雅黑" pitchFamily="34" charset="-122"/>
              </a:rPr>
              <a:t>打造第一家移动端</a:t>
            </a:r>
            <a:r>
              <a:rPr lang="en-US" altLang="zh-CN" sz="1200" b="1" dirty="0">
                <a:solidFill>
                  <a:schemeClr val="bg1"/>
                </a:solidFill>
                <a:latin typeface="微软雅黑" pitchFamily="34" charset="-122"/>
                <a:ea typeface="微软雅黑" pitchFamily="34" charset="-122"/>
              </a:rPr>
              <a:t>/</a:t>
            </a:r>
            <a:r>
              <a:rPr lang="zh-CN" altLang="en-US" sz="1200" b="1" dirty="0" smtClean="0">
                <a:solidFill>
                  <a:schemeClr val="bg1"/>
                </a:solidFill>
                <a:latin typeface="微软雅黑" pitchFamily="34" charset="-122"/>
                <a:ea typeface="微软雅黑" pitchFamily="34" charset="-122"/>
              </a:rPr>
              <a:t>渠道</a:t>
            </a:r>
            <a:r>
              <a:rPr lang="en-US" altLang="zh-CN" sz="1200" b="1" dirty="0" smtClean="0">
                <a:solidFill>
                  <a:schemeClr val="bg1"/>
                </a:solidFill>
                <a:latin typeface="微软雅黑" pitchFamily="34" charset="-122"/>
                <a:ea typeface="微软雅黑" pitchFamily="34" charset="-122"/>
              </a:rPr>
              <a:t>/</a:t>
            </a:r>
            <a:r>
              <a:rPr lang="zh-CN" altLang="en-US" sz="1200" b="1" dirty="0" smtClean="0">
                <a:solidFill>
                  <a:schemeClr val="bg1"/>
                </a:solidFill>
                <a:latin typeface="微软雅黑" pitchFamily="34" charset="-122"/>
                <a:ea typeface="微软雅黑" pitchFamily="34" charset="-122"/>
              </a:rPr>
              <a:t>后</a:t>
            </a:r>
            <a:r>
              <a:rPr lang="zh-CN" altLang="en-US" sz="1200" b="1" dirty="0">
                <a:solidFill>
                  <a:schemeClr val="bg1"/>
                </a:solidFill>
                <a:latin typeface="微软雅黑" pitchFamily="34" charset="-122"/>
                <a:ea typeface="微软雅黑" pitchFamily="34" charset="-122"/>
              </a:rPr>
              <a:t>市场贯通的车市媒体</a:t>
            </a:r>
            <a:endParaRPr lang="en-US" altLang="zh-CN" sz="1200" b="1" dirty="0">
              <a:solidFill>
                <a:schemeClr val="bg1"/>
              </a:solidFill>
            </a:endParaRPr>
          </a:p>
        </p:txBody>
      </p:sp>
      <p:sp>
        <p:nvSpPr>
          <p:cNvPr id="15" name="矩形 14"/>
          <p:cNvSpPr/>
          <p:nvPr/>
        </p:nvSpPr>
        <p:spPr>
          <a:xfrm>
            <a:off x="755576" y="3527373"/>
            <a:ext cx="3600400" cy="28803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chemeClr val="bg1"/>
                </a:solidFill>
                <a:latin typeface="微软雅黑" pitchFamily="34" charset="-122"/>
                <a:ea typeface="微软雅黑" pitchFamily="34" charset="-122"/>
              </a:rPr>
              <a:t>建立独立第三方评测机构</a:t>
            </a:r>
            <a:r>
              <a:rPr lang="en-US" altLang="zh-CN" sz="1200" b="1" dirty="0">
                <a:solidFill>
                  <a:schemeClr val="bg1"/>
                </a:solidFill>
                <a:latin typeface="微软雅黑" pitchFamily="34" charset="-122"/>
                <a:ea typeface="微软雅黑" pitchFamily="34" charset="-122"/>
              </a:rPr>
              <a:t>—</a:t>
            </a:r>
            <a:r>
              <a:rPr lang="zh-CN" altLang="en-US" sz="1200" b="1" dirty="0">
                <a:solidFill>
                  <a:schemeClr val="bg1"/>
                </a:solidFill>
                <a:latin typeface="微软雅黑" pitchFamily="34" charset="-122"/>
                <a:ea typeface="微软雅黑" pitchFamily="34" charset="-122"/>
              </a:rPr>
              <a:t>车讯实验室</a:t>
            </a:r>
            <a:endParaRPr lang="en-US" altLang="zh-CN" sz="1200" b="1" dirty="0">
              <a:solidFill>
                <a:schemeClr val="bg1"/>
              </a:solidFill>
              <a:latin typeface="微软雅黑" pitchFamily="34" charset="-122"/>
              <a:ea typeface="微软雅黑" pitchFamily="34" charset="-122"/>
            </a:endParaRPr>
          </a:p>
        </p:txBody>
      </p:sp>
      <p:sp>
        <p:nvSpPr>
          <p:cNvPr id="16" name="矩形 15"/>
          <p:cNvSpPr/>
          <p:nvPr/>
        </p:nvSpPr>
        <p:spPr>
          <a:xfrm>
            <a:off x="755576" y="4175445"/>
            <a:ext cx="3600400" cy="28803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chemeClr val="bg1"/>
                </a:solidFill>
                <a:latin typeface="微软雅黑" pitchFamily="34" charset="-122"/>
                <a:ea typeface="微软雅黑" pitchFamily="34" charset="-122"/>
              </a:rPr>
              <a:t>构建了基于用户利益的新盈利模式</a:t>
            </a:r>
            <a:endParaRPr lang="en-US" altLang="zh-CN" sz="1200" b="1" dirty="0">
              <a:solidFill>
                <a:schemeClr val="bg1"/>
              </a:solidFill>
              <a:latin typeface="微软雅黑" pitchFamily="34" charset="-122"/>
              <a:ea typeface="微软雅黑" pitchFamily="34" charset="-122"/>
            </a:endParaRPr>
          </a:p>
        </p:txBody>
      </p:sp>
      <p:sp>
        <p:nvSpPr>
          <p:cNvPr id="17" name="TextBox 16"/>
          <p:cNvSpPr txBox="1"/>
          <p:nvPr/>
        </p:nvSpPr>
        <p:spPr>
          <a:xfrm>
            <a:off x="1128175" y="385340"/>
            <a:ext cx="1832471" cy="400110"/>
          </a:xfrm>
          <a:prstGeom prst="rect">
            <a:avLst/>
          </a:prstGeom>
          <a:noFill/>
        </p:spPr>
        <p:txBody>
          <a:bodyPr wrap="square" rtlCol="0">
            <a:spAutoFit/>
          </a:bodyPr>
          <a:lstStyle/>
          <a:p>
            <a:r>
              <a:rPr lang="zh-CN" altLang="en-US" sz="2000" b="1" dirty="0" smtClean="0">
                <a:solidFill>
                  <a:schemeClr val="bg1"/>
                </a:solidFill>
              </a:rPr>
              <a:t>董事长</a:t>
            </a:r>
            <a:endParaRPr lang="zh-CN" altLang="en-US" sz="2000" b="1" dirty="0">
              <a:solidFill>
                <a:schemeClr val="bg1"/>
              </a:solidFill>
            </a:endParaRPr>
          </a:p>
        </p:txBody>
      </p:sp>
      <p:sp>
        <p:nvSpPr>
          <p:cNvPr id="18" name="五边形 17"/>
          <p:cNvSpPr/>
          <p:nvPr/>
        </p:nvSpPr>
        <p:spPr>
          <a:xfrm>
            <a:off x="0" y="875674"/>
            <a:ext cx="5076056" cy="360040"/>
          </a:xfrm>
          <a:prstGeom prst="homePlat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t>性格决定成功</a:t>
            </a:r>
            <a:endParaRPr lang="zh-CN" altLang="en-US" b="1" dirty="0"/>
          </a:p>
        </p:txBody>
      </p:sp>
    </p:spTree>
    <p:extLst>
      <p:ext uri="{BB962C8B-B14F-4D97-AF65-F5344CB8AC3E}">
        <p14:creationId xmlns:p14="http://schemas.microsoft.com/office/powerpoint/2010/main" val="30355264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高管团队</a:t>
            </a:r>
            <a:endParaRPr lang="zh-CN" altLang="en-US" sz="2000" b="1" dirty="0">
              <a:solidFill>
                <a:schemeClr val="bg1"/>
              </a:solidFill>
            </a:endParaRPr>
          </a:p>
        </p:txBody>
      </p:sp>
      <p:graphicFrame>
        <p:nvGraphicFramePr>
          <p:cNvPr id="4" name="图表 3"/>
          <p:cNvGraphicFramePr/>
          <p:nvPr>
            <p:extLst>
              <p:ext uri="{D42A27DB-BD31-4B8C-83A1-F6EECF244321}">
                <p14:modId xmlns:p14="http://schemas.microsoft.com/office/powerpoint/2010/main" val="453924844"/>
              </p:ext>
            </p:extLst>
          </p:nvPr>
        </p:nvGraphicFramePr>
        <p:xfrm>
          <a:off x="4211960" y="1131590"/>
          <a:ext cx="4752528" cy="2592288"/>
        </p:xfrm>
        <a:graphic>
          <a:graphicData uri="http://schemas.openxmlformats.org/drawingml/2006/chart">
            <c:chart xmlns:c="http://schemas.openxmlformats.org/drawingml/2006/chart" xmlns:r="http://schemas.openxmlformats.org/officeDocument/2006/relationships" r:id="rId3"/>
          </a:graphicData>
        </a:graphic>
      </p:graphicFrame>
      <p:sp>
        <p:nvSpPr>
          <p:cNvPr id="5" name="AutoShape 1" descr="C:\Users\Administrator\Desktop\Documents\Tencent Files\30623907\Image\C2C\555H4QTJ7B83Z%88YD2CQ.jpg"/>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AutoShape 2" descr="C:\Users\Administrator\Desktop\Documents\Tencent Files\30623907\Image\C2C\555H4QTJ7B83Z%88YD2CQ.jpg"/>
          <p:cNvSpPr>
            <a:spLocks noChangeAspect="1" noChangeArrowheads="1"/>
          </p:cNvSpPr>
          <p:nvPr/>
        </p:nvSpPr>
        <p:spPr bwMode="auto">
          <a:xfrm>
            <a:off x="152400"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0323" y="987574"/>
            <a:ext cx="3358354" cy="2037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矩形 18"/>
          <p:cNvSpPr/>
          <p:nvPr/>
        </p:nvSpPr>
        <p:spPr>
          <a:xfrm>
            <a:off x="28630" y="3579862"/>
            <a:ext cx="9115370" cy="136815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zh-CN" sz="1400" b="1" dirty="0">
                <a:solidFill>
                  <a:schemeClr val="tx1"/>
                </a:solidFill>
              </a:rPr>
              <a:t>车讯网的高管团队平均年龄</a:t>
            </a:r>
            <a:r>
              <a:rPr lang="en-US" altLang="zh-CN" sz="1400" b="1" dirty="0">
                <a:solidFill>
                  <a:schemeClr val="tx1"/>
                </a:solidFill>
              </a:rPr>
              <a:t>33</a:t>
            </a:r>
            <a:r>
              <a:rPr lang="zh-CN" altLang="zh-CN" sz="1400" b="1" dirty="0">
                <a:solidFill>
                  <a:schemeClr val="tx1"/>
                </a:solidFill>
              </a:rPr>
              <a:t>岁，本科及以上学历</a:t>
            </a:r>
            <a:r>
              <a:rPr lang="zh-CN" altLang="zh-CN" sz="1400" b="1" dirty="0" smtClean="0">
                <a:solidFill>
                  <a:schemeClr val="tx1"/>
                </a:solidFill>
              </a:rPr>
              <a:t>达到</a:t>
            </a:r>
            <a:r>
              <a:rPr lang="en-US" altLang="zh-CN" sz="1400" b="1" dirty="0" smtClean="0">
                <a:solidFill>
                  <a:schemeClr val="tx1"/>
                </a:solidFill>
              </a:rPr>
              <a:t>85</a:t>
            </a:r>
            <a:r>
              <a:rPr lang="en-US" altLang="zh-CN" sz="1400" b="1" dirty="0">
                <a:solidFill>
                  <a:schemeClr val="tx1"/>
                </a:solidFill>
              </a:rPr>
              <a:t>%</a:t>
            </a:r>
            <a:r>
              <a:rPr lang="zh-CN" altLang="zh-CN" sz="1400" b="1" dirty="0">
                <a:solidFill>
                  <a:schemeClr val="tx1"/>
                </a:solidFill>
              </a:rPr>
              <a:t>以上。高管团队年轻化，使车讯网始终站在行业前沿，引领行业趋势，成为车讯迅猛发展的中坚力量</a:t>
            </a:r>
            <a:r>
              <a:rPr lang="zh-CN" altLang="zh-CN" sz="1400" b="1" dirty="0" smtClean="0">
                <a:solidFill>
                  <a:schemeClr val="tx1"/>
                </a:solidFill>
              </a:rPr>
              <a:t>。</a:t>
            </a:r>
            <a:endParaRPr lang="zh-CN" altLang="zh-CN" sz="1400" b="1" dirty="0">
              <a:solidFill>
                <a:schemeClr val="tx1"/>
              </a:solidFill>
            </a:endParaRPr>
          </a:p>
        </p:txBody>
      </p:sp>
    </p:spTree>
    <p:extLst>
      <p:ext uri="{BB962C8B-B14F-4D97-AF65-F5344CB8AC3E}">
        <p14:creationId xmlns:p14="http://schemas.microsoft.com/office/powerpoint/2010/main" val="42507701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矩形 324"/>
          <p:cNvSpPr/>
          <p:nvPr/>
        </p:nvSpPr>
        <p:spPr>
          <a:xfrm>
            <a:off x="9627" y="843558"/>
            <a:ext cx="5066429" cy="923330"/>
          </a:xfrm>
          <a:prstGeom prst="rect">
            <a:avLst/>
          </a:prstGeom>
        </p:spPr>
        <p:txBody>
          <a:bodyPr wrap="square">
            <a:spAutoFit/>
          </a:bodyPr>
          <a:lstStyle/>
          <a:p>
            <a:pPr>
              <a:lnSpc>
                <a:spcPct val="150000"/>
              </a:lnSpc>
            </a:pPr>
            <a:r>
              <a:rPr lang="zh-CN" altLang="en-US" sz="1200" b="1" dirty="0" smtClean="0">
                <a:solidFill>
                  <a:schemeClr val="accent1">
                    <a:lumMod val="75000"/>
                  </a:schemeClr>
                </a:solidFill>
                <a:latin typeface="微软雅黑" pitchFamily="34" charset="-122"/>
                <a:ea typeface="微软雅黑" pitchFamily="34" charset="-122"/>
                <a:cs typeface="Times New Roman" pitchFamily="18" charset="0"/>
              </a:rPr>
              <a:t>车讯互联目前员工将近</a:t>
            </a:r>
            <a:r>
              <a:rPr lang="en-US" altLang="zh-CN" sz="1200" b="1" dirty="0" smtClean="0">
                <a:solidFill>
                  <a:schemeClr val="accent1">
                    <a:lumMod val="75000"/>
                  </a:schemeClr>
                </a:solidFill>
                <a:latin typeface="微软雅黑" pitchFamily="34" charset="-122"/>
                <a:ea typeface="微软雅黑" pitchFamily="34" charset="-122"/>
                <a:cs typeface="Times New Roman" pitchFamily="18" charset="0"/>
              </a:rPr>
              <a:t>180</a:t>
            </a:r>
            <a:r>
              <a:rPr lang="zh-CN" altLang="en-US" sz="1200" b="1" dirty="0" smtClean="0">
                <a:solidFill>
                  <a:schemeClr val="accent1">
                    <a:lumMod val="75000"/>
                  </a:schemeClr>
                </a:solidFill>
                <a:latin typeface="微软雅黑" pitchFamily="34" charset="-122"/>
                <a:ea typeface="微软雅黑" pitchFamily="34" charset="-122"/>
                <a:cs typeface="Times New Roman" pitchFamily="18" charset="0"/>
              </a:rPr>
              <a:t>人，同级别一般是四五百人，车讯靠的是创业精神。在车讯的员工中，本科以上学历占到绝大多数，更不乏高学历和海归人士的不断加入。正是有了这样优秀的员工才能使车讯互联飞速发展。</a:t>
            </a:r>
            <a:endParaRPr lang="zh-CN" altLang="en-US" sz="1200" b="1" dirty="0">
              <a:solidFill>
                <a:schemeClr val="accent1">
                  <a:lumMod val="75000"/>
                </a:schemeClr>
              </a:solidFill>
              <a:latin typeface="微软雅黑" pitchFamily="34" charset="-122"/>
              <a:ea typeface="微软雅黑" pitchFamily="34" charset="-122"/>
            </a:endParaRPr>
          </a:p>
        </p:txBody>
      </p:sp>
      <p:sp>
        <p:nvSpPr>
          <p:cNvPr id="46" name="TextBox 45"/>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员工职业化</a:t>
            </a:r>
            <a:endParaRPr lang="zh-CN" altLang="en-US" sz="2000" b="1" dirty="0">
              <a:solidFill>
                <a:schemeClr val="bg1"/>
              </a:solidFill>
            </a:endParaRPr>
          </a:p>
        </p:txBody>
      </p:sp>
      <p:grpSp>
        <p:nvGrpSpPr>
          <p:cNvPr id="47" name="组合 46"/>
          <p:cNvGrpSpPr/>
          <p:nvPr/>
        </p:nvGrpSpPr>
        <p:grpSpPr>
          <a:xfrm>
            <a:off x="5966942" y="1563638"/>
            <a:ext cx="2925538" cy="3547993"/>
            <a:chOff x="5364088" y="928676"/>
            <a:chExt cx="3357586" cy="4071966"/>
          </a:xfrm>
        </p:grpSpPr>
        <p:pic>
          <p:nvPicPr>
            <p:cNvPr id="48" name="Picture 11" descr="C:\Users\Administrator\Documents\Tencent Files\33668624\Image\Z5TI}0IXHVY%F0}MIXBN@[9.jpg"/>
            <p:cNvPicPr>
              <a:picLocks noChangeAspect="1" noChangeArrowheads="1"/>
            </p:cNvPicPr>
            <p:nvPr/>
          </p:nvPicPr>
          <p:blipFill>
            <a:blip r:embed="rId2" cstate="print"/>
            <a:srcRect/>
            <a:stretch>
              <a:fillRect/>
            </a:stretch>
          </p:blipFill>
          <p:spPr bwMode="auto">
            <a:xfrm>
              <a:off x="5364088" y="2928940"/>
              <a:ext cx="3357586" cy="2071702"/>
            </a:xfrm>
            <a:prstGeom prst="rect">
              <a:avLst/>
            </a:prstGeom>
          </p:spPr>
          <p:style>
            <a:lnRef idx="0">
              <a:schemeClr val="accent1"/>
            </a:lnRef>
            <a:fillRef idx="3">
              <a:schemeClr val="accent1"/>
            </a:fillRef>
            <a:effectRef idx="3">
              <a:schemeClr val="accent1"/>
            </a:effectRef>
            <a:fontRef idx="minor">
              <a:schemeClr val="lt1"/>
            </a:fontRef>
          </p:style>
        </p:pic>
        <p:pic>
          <p:nvPicPr>
            <p:cNvPr id="49" name="Picture 12" descr="C:\Users\Administrator\Documents\Tencent Files\33668624\Image\R$M4~C9)LNBM3JGC8L`]LDD.jpg"/>
            <p:cNvPicPr>
              <a:picLocks noChangeAspect="1" noChangeArrowheads="1"/>
            </p:cNvPicPr>
            <p:nvPr/>
          </p:nvPicPr>
          <p:blipFill>
            <a:blip r:embed="rId3" cstate="print"/>
            <a:srcRect/>
            <a:stretch>
              <a:fillRect/>
            </a:stretch>
          </p:blipFill>
          <p:spPr bwMode="auto">
            <a:xfrm>
              <a:off x="5364088" y="928676"/>
              <a:ext cx="3357586" cy="1928826"/>
            </a:xfrm>
            <a:prstGeom prst="rect">
              <a:avLst/>
            </a:prstGeom>
          </p:spPr>
          <p:style>
            <a:lnRef idx="0">
              <a:schemeClr val="accent1"/>
            </a:lnRef>
            <a:fillRef idx="3">
              <a:schemeClr val="accent1"/>
            </a:fillRef>
            <a:effectRef idx="3">
              <a:schemeClr val="accent1"/>
            </a:effectRef>
            <a:fontRef idx="minor">
              <a:schemeClr val="lt1"/>
            </a:fontRef>
          </p:style>
        </p:pic>
      </p:grpSp>
      <p:sp>
        <p:nvSpPr>
          <p:cNvPr id="50" name="矩形 49"/>
          <p:cNvSpPr/>
          <p:nvPr/>
        </p:nvSpPr>
        <p:spPr>
          <a:xfrm>
            <a:off x="5966942" y="843558"/>
            <a:ext cx="2925538" cy="613694"/>
          </a:xfrm>
          <a:prstGeom prst="rect">
            <a:avLst/>
          </a:prstGeom>
        </p:spPr>
        <p:txBody>
          <a:bodyPr wrap="square">
            <a:spAutoFit/>
          </a:bodyPr>
          <a:lstStyle/>
          <a:p>
            <a:pPr>
              <a:lnSpc>
                <a:spcPct val="150000"/>
              </a:lnSpc>
            </a:pPr>
            <a:r>
              <a:rPr lang="zh-CN" altLang="en-US" sz="1200" b="1" dirty="0" smtClean="0">
                <a:solidFill>
                  <a:schemeClr val="accent1">
                    <a:lumMod val="75000"/>
                  </a:schemeClr>
                </a:solidFill>
                <a:latin typeface="微软雅黑" pitchFamily="34" charset="-122"/>
                <a:ea typeface="微软雅黑" pitchFamily="34" charset="-122"/>
              </a:rPr>
              <a:t>会生活的人才能更好地工作，车讯人的业余生活同样丰富多彩</a:t>
            </a:r>
            <a:endParaRPr lang="zh-CN" altLang="en-US" sz="1200" b="1" dirty="0">
              <a:solidFill>
                <a:schemeClr val="accent1">
                  <a:lumMod val="75000"/>
                </a:schemeClr>
              </a:solidFill>
              <a:latin typeface="微软雅黑" pitchFamily="34" charset="-122"/>
              <a:ea typeface="微软雅黑" pitchFamily="34" charset="-122"/>
            </a:endParaRPr>
          </a:p>
        </p:txBody>
      </p:sp>
      <p:grpSp>
        <p:nvGrpSpPr>
          <p:cNvPr id="45" name="组合 44"/>
          <p:cNvGrpSpPr/>
          <p:nvPr/>
        </p:nvGrpSpPr>
        <p:grpSpPr>
          <a:xfrm>
            <a:off x="1115616" y="1995686"/>
            <a:ext cx="3024336" cy="3024336"/>
            <a:chOff x="1115616" y="1275606"/>
            <a:chExt cx="3024336" cy="3024336"/>
          </a:xfrm>
          <a:solidFill>
            <a:schemeClr val="bg1">
              <a:lumMod val="65000"/>
            </a:schemeClr>
          </a:solidFill>
        </p:grpSpPr>
        <p:sp>
          <p:nvSpPr>
            <p:cNvPr id="51" name="椭圆 50"/>
            <p:cNvSpPr/>
            <p:nvPr/>
          </p:nvSpPr>
          <p:spPr>
            <a:xfrm>
              <a:off x="1115616" y="1275606"/>
              <a:ext cx="3024336" cy="3024336"/>
            </a:xfrm>
            <a:prstGeom prst="ellipse">
              <a:avLst/>
            </a:prstGeom>
            <a:grp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2227765" y="2369515"/>
              <a:ext cx="772171" cy="772171"/>
            </a:xfrm>
            <a:prstGeom prst="ellips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3" name="直接连接符 52"/>
            <p:cNvCxnSpPr>
              <a:stCxn id="51" idx="0"/>
            </p:cNvCxnSpPr>
            <p:nvPr/>
          </p:nvCxnSpPr>
          <p:spPr>
            <a:xfrm>
              <a:off x="2627784" y="1275606"/>
              <a:ext cx="0" cy="1029561"/>
            </a:xfrm>
            <a:prstGeom prst="line">
              <a:avLst/>
            </a:prstGeom>
            <a:grpFill/>
            <a:ln w="57150">
              <a:solidFill>
                <a:schemeClr val="bg1"/>
              </a:solidFill>
            </a:ln>
          </p:spPr>
          <p:style>
            <a:lnRef idx="3">
              <a:schemeClr val="accent2"/>
            </a:lnRef>
            <a:fillRef idx="0">
              <a:schemeClr val="accent2"/>
            </a:fillRef>
            <a:effectRef idx="2">
              <a:schemeClr val="accent2"/>
            </a:effectRef>
            <a:fontRef idx="minor">
              <a:schemeClr val="tx1"/>
            </a:fontRef>
          </p:style>
        </p:cxnSp>
        <p:cxnSp>
          <p:nvCxnSpPr>
            <p:cNvPr id="54" name="直接连接符 53"/>
            <p:cNvCxnSpPr/>
            <p:nvPr/>
          </p:nvCxnSpPr>
          <p:spPr>
            <a:xfrm>
              <a:off x="2627784" y="3206033"/>
              <a:ext cx="0" cy="1093909"/>
            </a:xfrm>
            <a:prstGeom prst="line">
              <a:avLst/>
            </a:prstGeom>
            <a:grpFill/>
            <a:ln w="57150">
              <a:solidFill>
                <a:schemeClr val="bg1"/>
              </a:solidFill>
            </a:ln>
          </p:spPr>
          <p:style>
            <a:lnRef idx="3">
              <a:schemeClr val="accent2"/>
            </a:lnRef>
            <a:fillRef idx="0">
              <a:schemeClr val="accent2"/>
            </a:fillRef>
            <a:effectRef idx="2">
              <a:schemeClr val="accent2"/>
            </a:effectRef>
            <a:fontRef idx="minor">
              <a:schemeClr val="tx1"/>
            </a:fontRef>
          </p:style>
        </p:cxnSp>
        <p:cxnSp>
          <p:nvCxnSpPr>
            <p:cNvPr id="55" name="直接连接符 54"/>
            <p:cNvCxnSpPr>
              <a:stCxn id="51" idx="2"/>
            </p:cNvCxnSpPr>
            <p:nvPr/>
          </p:nvCxnSpPr>
          <p:spPr>
            <a:xfrm>
              <a:off x="1115616" y="2787774"/>
              <a:ext cx="1029561" cy="0"/>
            </a:xfrm>
            <a:prstGeom prst="line">
              <a:avLst/>
            </a:prstGeom>
            <a:grpFill/>
            <a:ln w="57150">
              <a:solidFill>
                <a:schemeClr val="bg1"/>
              </a:solidFill>
            </a:ln>
          </p:spPr>
          <p:style>
            <a:lnRef idx="1">
              <a:schemeClr val="accent6"/>
            </a:lnRef>
            <a:fillRef idx="0">
              <a:schemeClr val="accent6"/>
            </a:fillRef>
            <a:effectRef idx="0">
              <a:schemeClr val="accent6"/>
            </a:effectRef>
            <a:fontRef idx="minor">
              <a:schemeClr val="tx1"/>
            </a:fontRef>
          </p:style>
        </p:cxnSp>
        <p:cxnSp>
          <p:nvCxnSpPr>
            <p:cNvPr id="56" name="直接连接符 55"/>
            <p:cNvCxnSpPr/>
            <p:nvPr/>
          </p:nvCxnSpPr>
          <p:spPr>
            <a:xfrm flipH="1">
              <a:off x="3046043" y="2755600"/>
              <a:ext cx="1093909" cy="0"/>
            </a:xfrm>
            <a:prstGeom prst="line">
              <a:avLst/>
            </a:prstGeom>
            <a:grpFill/>
            <a:ln w="57150">
              <a:solidFill>
                <a:schemeClr val="bg1"/>
              </a:solidFill>
            </a:ln>
          </p:spPr>
          <p:style>
            <a:lnRef idx="3">
              <a:schemeClr val="accent2"/>
            </a:lnRef>
            <a:fillRef idx="0">
              <a:schemeClr val="accent2"/>
            </a:fillRef>
            <a:effectRef idx="2">
              <a:schemeClr val="accent2"/>
            </a:effectRef>
            <a:fontRef idx="minor">
              <a:schemeClr val="tx1"/>
            </a:fontRef>
          </p:style>
        </p:cxnSp>
      </p:grpSp>
      <p:sp>
        <p:nvSpPr>
          <p:cNvPr id="57" name="TextBox 56"/>
          <p:cNvSpPr txBox="1"/>
          <p:nvPr/>
        </p:nvSpPr>
        <p:spPr>
          <a:xfrm>
            <a:off x="1475656" y="2715317"/>
            <a:ext cx="936104" cy="461665"/>
          </a:xfrm>
          <a:prstGeom prst="rect">
            <a:avLst/>
          </a:prstGeom>
          <a:noFill/>
        </p:spPr>
        <p:txBody>
          <a:bodyPr wrap="square" rtlCol="0">
            <a:spAutoFit/>
          </a:bodyPr>
          <a:lstStyle/>
          <a:p>
            <a:r>
              <a:rPr lang="zh-CN" altLang="en-US" sz="2400" b="1" dirty="0">
                <a:solidFill>
                  <a:schemeClr val="accent1">
                    <a:lumMod val="75000"/>
                  </a:schemeClr>
                </a:solidFill>
              </a:rPr>
              <a:t>目标</a:t>
            </a:r>
          </a:p>
        </p:txBody>
      </p:sp>
      <p:sp>
        <p:nvSpPr>
          <p:cNvPr id="58" name="TextBox 57"/>
          <p:cNvSpPr txBox="1"/>
          <p:nvPr/>
        </p:nvSpPr>
        <p:spPr>
          <a:xfrm>
            <a:off x="2915816" y="2672740"/>
            <a:ext cx="936104" cy="461665"/>
          </a:xfrm>
          <a:prstGeom prst="rect">
            <a:avLst/>
          </a:prstGeom>
          <a:noFill/>
        </p:spPr>
        <p:txBody>
          <a:bodyPr wrap="square" rtlCol="0">
            <a:spAutoFit/>
          </a:bodyPr>
          <a:lstStyle/>
          <a:p>
            <a:r>
              <a:rPr lang="zh-CN" altLang="en-US" sz="2400" b="1" dirty="0" smtClean="0">
                <a:solidFill>
                  <a:schemeClr val="accent1">
                    <a:lumMod val="75000"/>
                  </a:schemeClr>
                </a:solidFill>
              </a:rPr>
              <a:t>策略</a:t>
            </a:r>
            <a:endParaRPr lang="zh-CN" altLang="en-US" sz="2400" b="1" dirty="0">
              <a:solidFill>
                <a:schemeClr val="accent1">
                  <a:lumMod val="75000"/>
                </a:schemeClr>
              </a:solidFill>
            </a:endParaRPr>
          </a:p>
        </p:txBody>
      </p:sp>
      <p:sp>
        <p:nvSpPr>
          <p:cNvPr id="59" name="TextBox 58"/>
          <p:cNvSpPr txBox="1"/>
          <p:nvPr/>
        </p:nvSpPr>
        <p:spPr>
          <a:xfrm>
            <a:off x="2914910" y="3939902"/>
            <a:ext cx="936104" cy="461665"/>
          </a:xfrm>
          <a:prstGeom prst="rect">
            <a:avLst/>
          </a:prstGeom>
          <a:noFill/>
        </p:spPr>
        <p:txBody>
          <a:bodyPr wrap="square" rtlCol="0">
            <a:spAutoFit/>
          </a:bodyPr>
          <a:lstStyle/>
          <a:p>
            <a:r>
              <a:rPr lang="zh-CN" altLang="en-US" sz="2400" b="1" dirty="0" smtClean="0">
                <a:solidFill>
                  <a:schemeClr val="accent1">
                    <a:lumMod val="75000"/>
                  </a:schemeClr>
                </a:solidFill>
              </a:rPr>
              <a:t>执行</a:t>
            </a:r>
            <a:endParaRPr lang="zh-CN" altLang="en-US" sz="2400" b="1" dirty="0">
              <a:solidFill>
                <a:schemeClr val="accent1">
                  <a:lumMod val="75000"/>
                </a:schemeClr>
              </a:solidFill>
            </a:endParaRPr>
          </a:p>
        </p:txBody>
      </p:sp>
      <p:sp>
        <p:nvSpPr>
          <p:cNvPr id="60" name="TextBox 59"/>
          <p:cNvSpPr txBox="1"/>
          <p:nvPr/>
        </p:nvSpPr>
        <p:spPr>
          <a:xfrm>
            <a:off x="1491261" y="3928661"/>
            <a:ext cx="936104" cy="461665"/>
          </a:xfrm>
          <a:prstGeom prst="rect">
            <a:avLst/>
          </a:prstGeom>
          <a:noFill/>
        </p:spPr>
        <p:txBody>
          <a:bodyPr wrap="square" rtlCol="0">
            <a:spAutoFit/>
          </a:bodyPr>
          <a:lstStyle/>
          <a:p>
            <a:r>
              <a:rPr lang="zh-CN" altLang="en-US" sz="2400" b="1" dirty="0" smtClean="0">
                <a:solidFill>
                  <a:schemeClr val="accent1">
                    <a:lumMod val="75000"/>
                  </a:schemeClr>
                </a:solidFill>
              </a:rPr>
              <a:t>成果</a:t>
            </a:r>
            <a:endParaRPr lang="zh-CN" altLang="en-US" sz="2400" b="1" dirty="0">
              <a:solidFill>
                <a:schemeClr val="accent1">
                  <a:lumMod val="75000"/>
                </a:schemeClr>
              </a:solidFill>
            </a:endParaRPr>
          </a:p>
        </p:txBody>
      </p:sp>
      <p:cxnSp>
        <p:nvCxnSpPr>
          <p:cNvPr id="5" name="直接箭头连接符 4"/>
          <p:cNvCxnSpPr/>
          <p:nvPr/>
        </p:nvCxnSpPr>
        <p:spPr>
          <a:xfrm>
            <a:off x="5220072" y="843558"/>
            <a:ext cx="0" cy="4268073"/>
          </a:xfrm>
          <a:prstGeom prst="straightConnector1">
            <a:avLst/>
          </a:prstGeom>
          <a:ln w="19050">
            <a:solidFill>
              <a:schemeClr val="accent1">
                <a:lumMod val="75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17283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1431961" y="1330936"/>
            <a:ext cx="4695783" cy="3185030"/>
            <a:chOff x="1431961" y="1330936"/>
            <a:chExt cx="2591567" cy="1757794"/>
          </a:xfrm>
        </p:grpSpPr>
        <p:grpSp>
          <p:nvGrpSpPr>
            <p:cNvPr id="31" name="组 1"/>
            <p:cNvGrpSpPr/>
            <p:nvPr/>
          </p:nvGrpSpPr>
          <p:grpSpPr>
            <a:xfrm>
              <a:off x="1431961" y="1330936"/>
              <a:ext cx="2591567" cy="1756603"/>
              <a:chOff x="3932626" y="2872688"/>
              <a:chExt cx="4660072" cy="2351781"/>
            </a:xfrm>
          </p:grpSpPr>
          <p:sp>
            <p:nvSpPr>
              <p:cNvPr id="36" name="矩形 35"/>
              <p:cNvSpPr/>
              <p:nvPr/>
            </p:nvSpPr>
            <p:spPr>
              <a:xfrm>
                <a:off x="3932626" y="2872688"/>
                <a:ext cx="576263" cy="427037"/>
              </a:xfrm>
              <a:prstGeom prst="rect">
                <a:avLst/>
              </a:prstGeom>
              <a:solidFill>
                <a:srgbClr val="93CDDD"/>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a:defRPr/>
                </a:pPr>
                <a:r>
                  <a:rPr kumimoji="1" lang="en-US" altLang="zh-CN"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rPr>
                  <a:t>1</a:t>
                </a:r>
                <a:endParaRPr kumimoji="1" lang="zh-CN" altLang="en-US"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endParaRPr>
              </a:p>
            </p:txBody>
          </p:sp>
          <p:sp>
            <p:nvSpPr>
              <p:cNvPr id="37" name="矩形 36"/>
              <p:cNvSpPr/>
              <p:nvPr/>
            </p:nvSpPr>
            <p:spPr>
              <a:xfrm>
                <a:off x="3932626" y="3544676"/>
                <a:ext cx="576263" cy="427037"/>
              </a:xfrm>
              <a:prstGeom prst="rect">
                <a:avLst/>
              </a:prstGeom>
              <a:solidFill>
                <a:schemeClr val="accent1">
                  <a:lumMod val="75000"/>
                </a:schemeClr>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a:defRPr/>
                </a:pPr>
                <a:r>
                  <a:rPr kumimoji="1" lang="en-US" altLang="zh-CN"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rPr>
                  <a:t>2</a:t>
                </a:r>
                <a:endParaRPr kumimoji="1" lang="zh-CN" altLang="en-US"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endParaRPr>
              </a:p>
            </p:txBody>
          </p:sp>
          <p:sp>
            <p:nvSpPr>
              <p:cNvPr id="38" name="矩形 37"/>
              <p:cNvSpPr/>
              <p:nvPr/>
            </p:nvSpPr>
            <p:spPr>
              <a:xfrm>
                <a:off x="3943738" y="4151617"/>
                <a:ext cx="576262" cy="427037"/>
              </a:xfrm>
              <a:prstGeom prst="rect">
                <a:avLst/>
              </a:prstGeom>
              <a:solidFill>
                <a:schemeClr val="accent5">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a:defRPr/>
                </a:pPr>
                <a:r>
                  <a:rPr kumimoji="1" lang="en-US" altLang="zh-CN"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rPr>
                  <a:t>3</a:t>
                </a:r>
                <a:endParaRPr kumimoji="1" lang="zh-CN" altLang="en-US"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endParaRPr>
              </a:p>
            </p:txBody>
          </p:sp>
          <p:sp>
            <p:nvSpPr>
              <p:cNvPr id="39" name="矩形 38"/>
              <p:cNvSpPr/>
              <p:nvPr/>
            </p:nvSpPr>
            <p:spPr>
              <a:xfrm>
                <a:off x="3950089" y="4797432"/>
                <a:ext cx="574675" cy="427037"/>
              </a:xfrm>
              <a:prstGeom prst="rect">
                <a:avLst/>
              </a:prstGeom>
              <a:solidFill>
                <a:schemeClr val="accent5">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a:defRPr/>
                </a:pPr>
                <a:r>
                  <a:rPr kumimoji="1" lang="en-US" altLang="zh-CN"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rPr>
                  <a:t>4</a:t>
                </a:r>
                <a:endParaRPr kumimoji="1" lang="zh-CN" altLang="en-US"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endParaRPr>
              </a:p>
            </p:txBody>
          </p:sp>
          <p:sp>
            <p:nvSpPr>
              <p:cNvPr id="40" name="矩形 39"/>
              <p:cNvSpPr/>
              <p:nvPr/>
            </p:nvSpPr>
            <p:spPr>
              <a:xfrm>
                <a:off x="4679116" y="2989868"/>
                <a:ext cx="3621067" cy="227412"/>
              </a:xfrm>
              <a:prstGeom prst="rect">
                <a:avLst/>
              </a:prstGeom>
              <a:ln>
                <a:noFill/>
              </a:ln>
            </p:spPr>
            <p:txBody>
              <a:bodyPr wrap="square" anchor="ctr">
                <a:spAutoFit/>
              </a:bodyPr>
              <a:lstStyle/>
              <a:p>
                <a:pPr>
                  <a:defRPr/>
                </a:pPr>
                <a:r>
                  <a:rPr lang="zh-CN" altLang="en-US" sz="1400" b="1" dirty="0" smtClean="0">
                    <a:solidFill>
                      <a:srgbClr val="93CDDD"/>
                    </a:solidFill>
                    <a:latin typeface="微软雅黑" pitchFamily="34" charset="-122"/>
                    <a:ea typeface="微软雅黑" pitchFamily="34" charset="-122"/>
                  </a:rPr>
                  <a:t>一枝独秀也要百花齐放</a:t>
                </a:r>
                <a:r>
                  <a:rPr lang="en-US" altLang="zh-CN" sz="1400" b="1" dirty="0" smtClean="0">
                    <a:solidFill>
                      <a:srgbClr val="93CDDD"/>
                    </a:solidFill>
                    <a:latin typeface="微软雅黑" pitchFamily="34" charset="-122"/>
                    <a:ea typeface="微软雅黑" pitchFamily="34" charset="-122"/>
                  </a:rPr>
                  <a:t>—</a:t>
                </a:r>
                <a:r>
                  <a:rPr lang="zh-CN" altLang="en-US" sz="1400" b="1" dirty="0" smtClean="0">
                    <a:solidFill>
                      <a:srgbClr val="93CDDD"/>
                    </a:solidFill>
                    <a:latin typeface="微软雅黑" pitchFamily="34" charset="-122"/>
                    <a:ea typeface="微软雅黑" pitchFamily="34" charset="-122"/>
                  </a:rPr>
                  <a:t>团队</a:t>
                </a:r>
                <a:endParaRPr lang="zh-CN" altLang="zh-CN" sz="1400" b="1" dirty="0">
                  <a:solidFill>
                    <a:srgbClr val="93CDDD"/>
                  </a:solidFill>
                  <a:latin typeface="微软雅黑" pitchFamily="34" charset="-122"/>
                  <a:ea typeface="微软雅黑" pitchFamily="34" charset="-122"/>
                </a:endParaRPr>
              </a:p>
            </p:txBody>
          </p:sp>
          <p:sp>
            <p:nvSpPr>
              <p:cNvPr id="41" name="矩形 40"/>
              <p:cNvSpPr/>
              <p:nvPr/>
            </p:nvSpPr>
            <p:spPr>
              <a:xfrm>
                <a:off x="4703371" y="3586596"/>
                <a:ext cx="3375497" cy="272894"/>
              </a:xfrm>
              <a:prstGeom prst="rect">
                <a:avLst/>
              </a:prstGeom>
              <a:ln>
                <a:noFill/>
              </a:ln>
            </p:spPr>
            <p:txBody>
              <a:bodyPr wrap="square" anchor="ctr">
                <a:spAutoFit/>
              </a:bodyPr>
              <a:lstStyle/>
              <a:p>
                <a:pPr>
                  <a:defRPr/>
                </a:pPr>
                <a:r>
                  <a:rPr lang="zh-CN" altLang="en-US" b="1" dirty="0" smtClean="0">
                    <a:solidFill>
                      <a:srgbClr val="376092"/>
                    </a:solidFill>
                    <a:latin typeface="微软雅黑" pitchFamily="34" charset="-122"/>
                    <a:ea typeface="微软雅黑" pitchFamily="34" charset="-122"/>
                  </a:rPr>
                  <a:t>坚定踏实走好每一步</a:t>
                </a:r>
                <a:r>
                  <a:rPr lang="en-US" altLang="zh-CN" b="1" dirty="0" smtClean="0">
                    <a:solidFill>
                      <a:srgbClr val="376092"/>
                    </a:solidFill>
                    <a:latin typeface="微软雅黑" pitchFamily="34" charset="-122"/>
                    <a:ea typeface="微软雅黑" pitchFamily="34" charset="-122"/>
                  </a:rPr>
                  <a:t>—</a:t>
                </a:r>
                <a:r>
                  <a:rPr lang="zh-CN" altLang="en-US" b="1" dirty="0" smtClean="0">
                    <a:solidFill>
                      <a:srgbClr val="376092"/>
                    </a:solidFill>
                    <a:latin typeface="微软雅黑" pitchFamily="34" charset="-122"/>
                    <a:ea typeface="微软雅黑" pitchFamily="34" charset="-122"/>
                  </a:rPr>
                  <a:t>历程</a:t>
                </a:r>
                <a:endParaRPr lang="zh-CN" altLang="zh-CN" b="1" dirty="0">
                  <a:solidFill>
                    <a:srgbClr val="376092"/>
                  </a:solidFill>
                  <a:latin typeface="微软雅黑" pitchFamily="34" charset="-122"/>
                  <a:ea typeface="微软雅黑" pitchFamily="34" charset="-122"/>
                </a:endParaRPr>
              </a:p>
            </p:txBody>
          </p:sp>
          <p:sp>
            <p:nvSpPr>
              <p:cNvPr id="42" name="矩形 41"/>
              <p:cNvSpPr/>
              <p:nvPr/>
            </p:nvSpPr>
            <p:spPr>
              <a:xfrm>
                <a:off x="4703371" y="4227618"/>
                <a:ext cx="3889327" cy="227412"/>
              </a:xfrm>
              <a:prstGeom prst="rect">
                <a:avLst/>
              </a:prstGeom>
              <a:ln>
                <a:noFill/>
              </a:ln>
            </p:spPr>
            <p:txBody>
              <a:bodyPr wrap="square" anchor="ctr">
                <a:spAutoFit/>
              </a:bodyPr>
              <a:lstStyle/>
              <a:p>
                <a:pPr>
                  <a:defRPr/>
                </a:pPr>
                <a:r>
                  <a:rPr lang="zh-CN" altLang="en-US" sz="1400" b="1" dirty="0" smtClean="0">
                    <a:solidFill>
                      <a:schemeClr val="accent5">
                        <a:lumMod val="60000"/>
                        <a:lumOff val="40000"/>
                      </a:schemeClr>
                    </a:solidFill>
                    <a:latin typeface="微软雅黑" pitchFamily="34" charset="-122"/>
                    <a:ea typeface="微软雅黑" pitchFamily="34" charset="-122"/>
                  </a:rPr>
                  <a:t>每颗螺丝钉都不可或缺</a:t>
                </a:r>
                <a:r>
                  <a:rPr lang="en-US" altLang="zh-CN" sz="1400" b="1" dirty="0" smtClean="0">
                    <a:solidFill>
                      <a:schemeClr val="accent5">
                        <a:lumMod val="60000"/>
                        <a:lumOff val="40000"/>
                      </a:schemeClr>
                    </a:solidFill>
                    <a:latin typeface="微软雅黑" pitchFamily="34" charset="-122"/>
                    <a:ea typeface="微软雅黑" pitchFamily="34" charset="-122"/>
                  </a:rPr>
                  <a:t>—</a:t>
                </a:r>
                <a:r>
                  <a:rPr lang="zh-CN" altLang="en-US" sz="1400" b="1" dirty="0" smtClean="0">
                    <a:solidFill>
                      <a:schemeClr val="accent5">
                        <a:lumMod val="60000"/>
                        <a:lumOff val="40000"/>
                      </a:schemeClr>
                    </a:solidFill>
                    <a:latin typeface="微软雅黑" pitchFamily="34" charset="-122"/>
                    <a:ea typeface="微软雅黑" pitchFamily="34" charset="-122"/>
                  </a:rPr>
                  <a:t>架构</a:t>
                </a:r>
                <a:endParaRPr lang="zh-CN" altLang="zh-CN" sz="1400" b="1" dirty="0" smtClean="0">
                  <a:solidFill>
                    <a:schemeClr val="accent5">
                      <a:lumMod val="60000"/>
                      <a:lumOff val="40000"/>
                    </a:schemeClr>
                  </a:solidFill>
                  <a:latin typeface="微软雅黑" pitchFamily="34" charset="-122"/>
                  <a:ea typeface="微软雅黑" pitchFamily="34" charset="-122"/>
                </a:endParaRPr>
              </a:p>
            </p:txBody>
          </p:sp>
          <p:sp>
            <p:nvSpPr>
              <p:cNvPr id="43" name="矩形 42"/>
              <p:cNvSpPr/>
              <p:nvPr/>
            </p:nvSpPr>
            <p:spPr>
              <a:xfrm>
                <a:off x="4703371" y="4848272"/>
                <a:ext cx="3760870" cy="227412"/>
              </a:xfrm>
              <a:prstGeom prst="rect">
                <a:avLst/>
              </a:prstGeom>
              <a:ln>
                <a:noFill/>
              </a:ln>
            </p:spPr>
            <p:txBody>
              <a:bodyPr wrap="square" anchor="ctr">
                <a:spAutoFit/>
              </a:bodyPr>
              <a:lstStyle/>
              <a:p>
                <a:pPr>
                  <a:defRPr/>
                </a:pPr>
                <a:r>
                  <a:rPr lang="zh-CN" altLang="en-US" sz="1400" b="1" dirty="0" smtClean="0">
                    <a:solidFill>
                      <a:schemeClr val="accent5">
                        <a:lumMod val="60000"/>
                        <a:lumOff val="40000"/>
                      </a:schemeClr>
                    </a:solidFill>
                    <a:latin typeface="微软雅黑" pitchFamily="34" charset="-122"/>
                    <a:ea typeface="微软雅黑" pitchFamily="34" charset="-122"/>
                  </a:rPr>
                  <a:t>盈利也是成功的一种标志</a:t>
                </a:r>
                <a:r>
                  <a:rPr lang="en-US" altLang="zh-CN" sz="1400" b="1" dirty="0" smtClean="0">
                    <a:solidFill>
                      <a:schemeClr val="accent5">
                        <a:lumMod val="60000"/>
                        <a:lumOff val="40000"/>
                      </a:schemeClr>
                    </a:solidFill>
                    <a:latin typeface="微软雅黑" pitchFamily="34" charset="-122"/>
                    <a:ea typeface="微软雅黑" pitchFamily="34" charset="-122"/>
                  </a:rPr>
                  <a:t>—</a:t>
                </a:r>
                <a:r>
                  <a:rPr lang="zh-CN" altLang="en-US" sz="1400" b="1" dirty="0" smtClean="0">
                    <a:solidFill>
                      <a:schemeClr val="accent5">
                        <a:lumMod val="60000"/>
                        <a:lumOff val="40000"/>
                      </a:schemeClr>
                    </a:solidFill>
                    <a:latin typeface="微软雅黑" pitchFamily="34" charset="-122"/>
                    <a:ea typeface="微软雅黑" pitchFamily="34" charset="-122"/>
                  </a:rPr>
                  <a:t>盈利模式</a:t>
                </a:r>
                <a:endParaRPr lang="zh-CN" altLang="zh-CN" sz="1400" b="1" dirty="0" smtClean="0">
                  <a:solidFill>
                    <a:schemeClr val="accent5">
                      <a:lumMod val="60000"/>
                      <a:lumOff val="40000"/>
                    </a:schemeClr>
                  </a:solidFill>
                  <a:latin typeface="微软雅黑" pitchFamily="34" charset="-122"/>
                  <a:ea typeface="微软雅黑" pitchFamily="34" charset="-122"/>
                </a:endParaRPr>
              </a:p>
            </p:txBody>
          </p:sp>
        </p:grpSp>
        <p:sp>
          <p:nvSpPr>
            <p:cNvPr id="32" name="直接连接符 26"/>
            <p:cNvSpPr>
              <a:spLocks noChangeShapeType="1"/>
            </p:cNvSpPr>
            <p:nvPr/>
          </p:nvSpPr>
          <p:spPr bwMode="auto">
            <a:xfrm>
              <a:off x="1847100" y="1658780"/>
              <a:ext cx="2160000" cy="1190"/>
            </a:xfrm>
            <a:prstGeom prst="line">
              <a:avLst/>
            </a:prstGeom>
            <a:noFill/>
            <a:ln w="9525" cap="flat" cmpd="sng">
              <a:noFill/>
              <a:prstDash val="sysDash"/>
              <a:round/>
              <a:headEnd/>
              <a:tailEnd/>
            </a:ln>
            <a:extLst>
              <a:ext uri="{909E8E84-426E-40DD-AFC4-6F175D3DCCD1}">
                <a14:hiddenFill xmlns:a14="http://schemas.microsoft.com/office/drawing/2010/main">
                  <a:noFill/>
                </a14:hiddenFill>
              </a:ext>
            </a:extLst>
          </p:spPr>
          <p:txBody>
            <a:bodyPr lIns="91440" tIns="45720" rIns="91440" bIns="45720"/>
            <a:lstStyle/>
            <a:p>
              <a:endParaRPr lang="zh-CN" altLang="en-US">
                <a:latin typeface="微软雅黑" pitchFamily="34" charset="-122"/>
                <a:ea typeface="微软雅黑" pitchFamily="34" charset="-122"/>
              </a:endParaRPr>
            </a:p>
          </p:txBody>
        </p:sp>
        <p:sp>
          <p:nvSpPr>
            <p:cNvPr id="33" name="直接连接符 26"/>
            <p:cNvSpPr>
              <a:spLocks noChangeShapeType="1"/>
            </p:cNvSpPr>
            <p:nvPr/>
          </p:nvSpPr>
          <p:spPr bwMode="auto">
            <a:xfrm>
              <a:off x="1847100" y="2158847"/>
              <a:ext cx="2160000" cy="1190"/>
            </a:xfrm>
            <a:prstGeom prst="line">
              <a:avLst/>
            </a:prstGeom>
            <a:noFill/>
            <a:ln w="9525" cap="flat" cmpd="sng">
              <a:noFill/>
              <a:prstDash val="sysDash"/>
              <a:round/>
              <a:headEnd/>
              <a:tailEnd/>
            </a:ln>
            <a:extLst>
              <a:ext uri="{909E8E84-426E-40DD-AFC4-6F175D3DCCD1}">
                <a14:hiddenFill xmlns:a14="http://schemas.microsoft.com/office/drawing/2010/main">
                  <a:noFill/>
                </a14:hiddenFill>
              </a:ext>
            </a:extLst>
          </p:spPr>
          <p:txBody>
            <a:bodyPr lIns="91440" tIns="45720" rIns="91440" bIns="45720"/>
            <a:lstStyle/>
            <a:p>
              <a:endParaRPr lang="zh-CN" altLang="en-US">
                <a:latin typeface="微软雅黑" pitchFamily="34" charset="-122"/>
                <a:ea typeface="微软雅黑" pitchFamily="34" charset="-122"/>
              </a:endParaRPr>
            </a:p>
          </p:txBody>
        </p:sp>
        <p:sp>
          <p:nvSpPr>
            <p:cNvPr id="34" name="直接连接符 26"/>
            <p:cNvSpPr>
              <a:spLocks noChangeShapeType="1"/>
            </p:cNvSpPr>
            <p:nvPr/>
          </p:nvSpPr>
          <p:spPr bwMode="auto">
            <a:xfrm>
              <a:off x="1860588" y="2658912"/>
              <a:ext cx="2160000" cy="1190"/>
            </a:xfrm>
            <a:prstGeom prst="line">
              <a:avLst/>
            </a:prstGeom>
            <a:noFill/>
            <a:ln w="9525" cap="flat" cmpd="sng">
              <a:noFill/>
              <a:prstDash val="sysDash"/>
              <a:round/>
              <a:headEnd/>
              <a:tailEnd/>
            </a:ln>
            <a:extLst>
              <a:ext uri="{909E8E84-426E-40DD-AFC4-6F175D3DCCD1}">
                <a14:hiddenFill xmlns:a14="http://schemas.microsoft.com/office/drawing/2010/main">
                  <a:noFill/>
                </a14:hiddenFill>
              </a:ext>
            </a:extLst>
          </p:spPr>
          <p:txBody>
            <a:bodyPr lIns="91440" tIns="45720" rIns="91440" bIns="45720"/>
            <a:lstStyle/>
            <a:p>
              <a:endParaRPr lang="zh-CN" altLang="en-US">
                <a:latin typeface="微软雅黑" pitchFamily="34" charset="-122"/>
                <a:ea typeface="微软雅黑" pitchFamily="34" charset="-122"/>
              </a:endParaRPr>
            </a:p>
          </p:txBody>
        </p:sp>
        <p:sp>
          <p:nvSpPr>
            <p:cNvPr id="35" name="直接连接符 26"/>
            <p:cNvSpPr>
              <a:spLocks noChangeShapeType="1"/>
            </p:cNvSpPr>
            <p:nvPr/>
          </p:nvSpPr>
          <p:spPr bwMode="auto">
            <a:xfrm>
              <a:off x="1860588" y="3087540"/>
              <a:ext cx="2160000" cy="1190"/>
            </a:xfrm>
            <a:prstGeom prst="line">
              <a:avLst/>
            </a:prstGeom>
            <a:noFill/>
            <a:ln w="9525" cap="flat" cmpd="sng">
              <a:noFill/>
              <a:prstDash val="sysDash"/>
              <a:round/>
              <a:headEnd/>
              <a:tailEnd/>
            </a:ln>
            <a:extLst>
              <a:ext uri="{909E8E84-426E-40DD-AFC4-6F175D3DCCD1}">
                <a14:hiddenFill xmlns:a14="http://schemas.microsoft.com/office/drawing/2010/main">
                  <a:noFill/>
                </a14:hiddenFill>
              </a:ext>
            </a:extLst>
          </p:spPr>
          <p:txBody>
            <a:bodyPr lIns="91440" tIns="45720" rIns="91440" bIns="45720"/>
            <a:lstStyle/>
            <a:p>
              <a:endParaRPr lang="zh-CN" altLang="en-US">
                <a:latin typeface="微软雅黑" pitchFamily="34" charset="-122"/>
                <a:ea typeface="微软雅黑" pitchFamily="34" charset="-122"/>
              </a:endParaRPr>
            </a:p>
          </p:txBody>
        </p:sp>
      </p:grpSp>
    </p:spTree>
    <p:extLst>
      <p:ext uri="{BB962C8B-B14F-4D97-AF65-F5344CB8AC3E}">
        <p14:creationId xmlns:p14="http://schemas.microsoft.com/office/powerpoint/2010/main" val="4595092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0538"/>
            <a:ext cx="972442" cy="523220"/>
          </a:xfrm>
          <a:prstGeom prst="rect">
            <a:avLst/>
          </a:prstGeom>
          <a:noFill/>
        </p:spPr>
        <p:txBody>
          <a:bodyPr wrap="square" rtlCol="0">
            <a:spAutoFit/>
          </a:bodyPr>
          <a:lstStyle/>
          <a:p>
            <a:pPr algn="dist"/>
            <a:endParaRPr lang="zh-CN" altLang="en-US" sz="2800" b="1" dirty="0"/>
          </a:p>
        </p:txBody>
      </p:sp>
      <p:sp>
        <p:nvSpPr>
          <p:cNvPr id="52" name="Text Box 72"/>
          <p:cNvSpPr txBox="1">
            <a:spLocks noChangeArrowheads="1"/>
          </p:cNvSpPr>
          <p:nvPr/>
        </p:nvSpPr>
        <p:spPr bwMode="black">
          <a:xfrm>
            <a:off x="2327733" y="4587974"/>
            <a:ext cx="2793843" cy="295978"/>
          </a:xfrm>
          <a:prstGeom prst="rect">
            <a:avLst/>
          </a:prstGeom>
          <a:noFill/>
          <a:ln w="9525" algn="ctr">
            <a:noFill/>
            <a:miter lim="800000"/>
            <a:headEnd/>
            <a:tailEnd/>
          </a:ln>
        </p:spPr>
        <p:txBody>
          <a:bodyPr wrap="square">
            <a:spAutoFit/>
          </a:bodyPr>
          <a:lstStyle/>
          <a:p>
            <a:pPr marL="228600" indent="-228600">
              <a:lnSpc>
                <a:spcPct val="150000"/>
              </a:lnSpc>
            </a:pPr>
            <a:r>
              <a:rPr lang="zh-CN" altLang="en-US" sz="1000" dirty="0" smtClean="0">
                <a:latin typeface="微软雅黑" pitchFamily="34" charset="-122"/>
                <a:ea typeface="微软雅黑" pitchFamily="34" charset="-122"/>
              </a:rPr>
              <a:t> </a:t>
            </a:r>
            <a:endParaRPr lang="en-US" altLang="zh-CN" sz="1000" dirty="0" smtClean="0">
              <a:latin typeface="微软雅黑" pitchFamily="34" charset="-122"/>
              <a:ea typeface="微软雅黑" pitchFamily="34" charset="-122"/>
            </a:endParaRPr>
          </a:p>
        </p:txBody>
      </p:sp>
      <p:grpSp>
        <p:nvGrpSpPr>
          <p:cNvPr id="3" name="组合 2"/>
          <p:cNvGrpSpPr/>
          <p:nvPr/>
        </p:nvGrpSpPr>
        <p:grpSpPr>
          <a:xfrm>
            <a:off x="683568" y="1923678"/>
            <a:ext cx="8208912" cy="2952328"/>
            <a:chOff x="830263" y="1023046"/>
            <a:chExt cx="8056896" cy="2952328"/>
          </a:xfrm>
        </p:grpSpPr>
        <p:sp>
          <p:nvSpPr>
            <p:cNvPr id="215" name="Line 40"/>
            <p:cNvSpPr>
              <a:spLocks noChangeShapeType="1"/>
            </p:cNvSpPr>
            <p:nvPr/>
          </p:nvSpPr>
          <p:spPr bwMode="auto">
            <a:xfrm rot="5400000" flipH="1">
              <a:off x="2129631" y="3498330"/>
              <a:ext cx="95408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6" name="Line 2"/>
            <p:cNvSpPr>
              <a:spLocks noChangeShapeType="1"/>
            </p:cNvSpPr>
            <p:nvPr/>
          </p:nvSpPr>
          <p:spPr bwMode="auto">
            <a:xfrm rot="5400000" flipH="1">
              <a:off x="746919" y="1771130"/>
              <a:ext cx="95408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217" name="Group 3"/>
            <p:cNvGrpSpPr>
              <a:grpSpLocks/>
            </p:cNvGrpSpPr>
            <p:nvPr/>
          </p:nvGrpSpPr>
          <p:grpSpPr bwMode="auto">
            <a:xfrm>
              <a:off x="6303963" y="2262461"/>
              <a:ext cx="777875" cy="758825"/>
              <a:chOff x="2341" y="1703"/>
              <a:chExt cx="1242" cy="1216"/>
            </a:xfrm>
          </p:grpSpPr>
          <p:grpSp>
            <p:nvGrpSpPr>
              <p:cNvPr id="218" name="Group 4"/>
              <p:cNvGrpSpPr>
                <a:grpSpLocks/>
              </p:cNvGrpSpPr>
              <p:nvPr/>
            </p:nvGrpSpPr>
            <p:grpSpPr bwMode="auto">
              <a:xfrm>
                <a:off x="2341" y="1703"/>
                <a:ext cx="1242" cy="1216"/>
                <a:chOff x="2341" y="1703"/>
                <a:chExt cx="1242" cy="1216"/>
              </a:xfrm>
            </p:grpSpPr>
            <p:sp>
              <p:nvSpPr>
                <p:cNvPr id="220" name="Oval 5"/>
                <p:cNvSpPr>
                  <a:spLocks noChangeArrowheads="1"/>
                </p:cNvSpPr>
                <p:nvPr/>
              </p:nvSpPr>
              <p:spPr bwMode="gray">
                <a:xfrm>
                  <a:off x="2341" y="1703"/>
                  <a:ext cx="1242" cy="1216"/>
                </a:xfrm>
                <a:prstGeom prst="ellipse">
                  <a:avLst/>
                </a:prstGeom>
                <a:gradFill rotWithShape="1">
                  <a:gsLst>
                    <a:gs pos="0">
                      <a:srgbClr val="B2B2B2"/>
                    </a:gs>
                    <a:gs pos="100000">
                      <a:srgbClr val="3F3F3F"/>
                    </a:gs>
                  </a:gsLst>
                  <a:path path="shape">
                    <a:fillToRect l="50000" t="50000" r="50000" b="50000"/>
                  </a:path>
                </a:gradFill>
                <a:ln w="28575" algn="ctr">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221" name="Freeform 6"/>
                <p:cNvSpPr>
                  <a:spLocks/>
                </p:cNvSpPr>
                <p:nvPr/>
              </p:nvSpPr>
              <p:spPr bwMode="auto">
                <a:xfrm rot="5400000">
                  <a:off x="2741" y="1375"/>
                  <a:ext cx="458" cy="1136"/>
                </a:xfrm>
                <a:custGeom>
                  <a:avLst/>
                  <a:gdLst>
                    <a:gd name="T0" fmla="*/ 455 w 174"/>
                    <a:gd name="T1" fmla="*/ 0 h 348"/>
                    <a:gd name="T2" fmla="*/ 0 w 174"/>
                    <a:gd name="T3" fmla="*/ 565 h 348"/>
                    <a:gd name="T4" fmla="*/ 458 w 174"/>
                    <a:gd name="T5" fmla="*/ 1136 h 348"/>
                    <a:gd name="T6" fmla="*/ 458 w 174"/>
                    <a:gd name="T7" fmla="*/ 568 h 348"/>
                    <a:gd name="T8" fmla="*/ 455 w 174"/>
                    <a:gd name="T9" fmla="*/ 0 h 3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4" h="348">
                      <a:moveTo>
                        <a:pt x="173" y="0"/>
                      </a:moveTo>
                      <a:cubicBezTo>
                        <a:pt x="77" y="0"/>
                        <a:pt x="0" y="77"/>
                        <a:pt x="0" y="173"/>
                      </a:cubicBezTo>
                      <a:cubicBezTo>
                        <a:pt x="0" y="270"/>
                        <a:pt x="77" y="348"/>
                        <a:pt x="174" y="348"/>
                      </a:cubicBezTo>
                      <a:lnTo>
                        <a:pt x="174" y="174"/>
                      </a:lnTo>
                      <a:lnTo>
                        <a:pt x="173" y="0"/>
                      </a:lnTo>
                      <a:close/>
                    </a:path>
                  </a:pathLst>
                </a:custGeom>
                <a:gradFill rotWithShape="1">
                  <a:gsLst>
                    <a:gs pos="0">
                      <a:srgbClr val="FFFFFF">
                        <a:alpha val="32001"/>
                      </a:srgbClr>
                    </a:gs>
                    <a:gs pos="100000">
                      <a:srgbClr val="BEBEBE">
                        <a:alpha val="0"/>
                      </a:srgbClr>
                    </a:gs>
                  </a:gsLst>
                  <a:lin ang="0" scaled="1"/>
                </a:gradFill>
                <a:ln>
                  <a:noFill/>
                </a:ln>
                <a:extLst>
                  <a:ext uri="{91240B29-F687-4F45-9708-019B960494DF}">
                    <a14:hiddenLine xmlns:a14="http://schemas.microsoft.com/office/drawing/2010/main" w="38100">
                      <a:solidFill>
                        <a:schemeClr val="bg1"/>
                      </a:solidFill>
                      <a:prstDash val="solid"/>
                      <a:round/>
                      <a:headEnd/>
                      <a:tailEnd/>
                    </a14:hiddenLine>
                  </a:ext>
                </a:extLst>
              </p:spPr>
              <p:txBody>
                <a:bodyPr/>
                <a:lstStyle/>
                <a:p>
                  <a:endParaRPr lang="zh-CN" altLang="en-US"/>
                </a:p>
              </p:txBody>
            </p:sp>
          </p:grpSp>
          <p:sp>
            <p:nvSpPr>
              <p:cNvPr id="219" name="Freeform 7"/>
              <p:cNvSpPr>
                <a:spLocks/>
              </p:cNvSpPr>
              <p:nvPr/>
            </p:nvSpPr>
            <p:spPr bwMode="auto">
              <a:xfrm rot="3600000">
                <a:off x="3064" y="2263"/>
                <a:ext cx="194" cy="758"/>
              </a:xfrm>
              <a:custGeom>
                <a:avLst/>
                <a:gdLst>
                  <a:gd name="T0" fmla="*/ 193 w 174"/>
                  <a:gd name="T1" fmla="*/ 0 h 348"/>
                  <a:gd name="T2" fmla="*/ 0 w 174"/>
                  <a:gd name="T3" fmla="*/ 377 h 348"/>
                  <a:gd name="T4" fmla="*/ 194 w 174"/>
                  <a:gd name="T5" fmla="*/ 758 h 348"/>
                  <a:gd name="T6" fmla="*/ 194 w 174"/>
                  <a:gd name="T7" fmla="*/ 379 h 348"/>
                  <a:gd name="T8" fmla="*/ 193 w 174"/>
                  <a:gd name="T9" fmla="*/ 0 h 3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4" h="348">
                    <a:moveTo>
                      <a:pt x="173" y="0"/>
                    </a:moveTo>
                    <a:cubicBezTo>
                      <a:pt x="77" y="0"/>
                      <a:pt x="0" y="77"/>
                      <a:pt x="0" y="173"/>
                    </a:cubicBezTo>
                    <a:cubicBezTo>
                      <a:pt x="0" y="270"/>
                      <a:pt x="77" y="348"/>
                      <a:pt x="174" y="348"/>
                    </a:cubicBezTo>
                    <a:lnTo>
                      <a:pt x="174" y="174"/>
                    </a:lnTo>
                    <a:lnTo>
                      <a:pt x="173" y="0"/>
                    </a:lnTo>
                    <a:close/>
                  </a:path>
                </a:pathLst>
              </a:custGeom>
              <a:gradFill rotWithShape="1">
                <a:gsLst>
                  <a:gs pos="0">
                    <a:srgbClr val="DDDDDD">
                      <a:alpha val="17998"/>
                    </a:srgbClr>
                  </a:gs>
                  <a:gs pos="100000">
                    <a:srgbClr val="BEBEBE">
                      <a:alpha val="0"/>
                    </a:srgbClr>
                  </a:gs>
                </a:gsLst>
                <a:lin ang="0" scaled="1"/>
              </a:gradFill>
              <a:ln>
                <a:noFill/>
              </a:ln>
              <a:extLst>
                <a:ext uri="{91240B29-F687-4F45-9708-019B960494DF}">
                  <a14:hiddenLine xmlns:a14="http://schemas.microsoft.com/office/drawing/2010/main" w="38100">
                    <a:solidFill>
                      <a:schemeClr val="bg1"/>
                    </a:solidFill>
                    <a:prstDash val="solid"/>
                    <a:round/>
                    <a:headEnd/>
                    <a:tailEnd/>
                  </a14:hiddenLine>
                </a:ext>
              </a:extLst>
            </p:spPr>
            <p:txBody>
              <a:bodyPr/>
              <a:lstStyle/>
              <a:p>
                <a:endParaRPr lang="zh-CN" altLang="en-US"/>
              </a:p>
            </p:txBody>
          </p:sp>
        </p:grpSp>
        <p:grpSp>
          <p:nvGrpSpPr>
            <p:cNvPr id="222" name="Group 8"/>
            <p:cNvGrpSpPr>
              <a:grpSpLocks/>
            </p:cNvGrpSpPr>
            <p:nvPr/>
          </p:nvGrpSpPr>
          <p:grpSpPr bwMode="auto">
            <a:xfrm>
              <a:off x="4945063" y="2262461"/>
              <a:ext cx="777875" cy="758825"/>
              <a:chOff x="2341" y="1703"/>
              <a:chExt cx="1242" cy="1216"/>
            </a:xfrm>
          </p:grpSpPr>
          <p:grpSp>
            <p:nvGrpSpPr>
              <p:cNvPr id="223" name="Group 9"/>
              <p:cNvGrpSpPr>
                <a:grpSpLocks/>
              </p:cNvGrpSpPr>
              <p:nvPr/>
            </p:nvGrpSpPr>
            <p:grpSpPr bwMode="auto">
              <a:xfrm>
                <a:off x="2341" y="1703"/>
                <a:ext cx="1242" cy="1216"/>
                <a:chOff x="2341" y="1703"/>
                <a:chExt cx="1242" cy="1216"/>
              </a:xfrm>
            </p:grpSpPr>
            <p:sp>
              <p:nvSpPr>
                <p:cNvPr id="225" name="Oval 10"/>
                <p:cNvSpPr>
                  <a:spLocks noChangeArrowheads="1"/>
                </p:cNvSpPr>
                <p:nvPr/>
              </p:nvSpPr>
              <p:spPr bwMode="gray">
                <a:xfrm>
                  <a:off x="2341" y="1703"/>
                  <a:ext cx="1242" cy="1216"/>
                </a:xfrm>
                <a:prstGeom prst="ellipse">
                  <a:avLst/>
                </a:prstGeom>
                <a:gradFill rotWithShape="1">
                  <a:gsLst>
                    <a:gs pos="0">
                      <a:srgbClr val="B2B2B2"/>
                    </a:gs>
                    <a:gs pos="100000">
                      <a:srgbClr val="3F3F3F"/>
                    </a:gs>
                  </a:gsLst>
                  <a:path path="shape">
                    <a:fillToRect l="50000" t="50000" r="50000" b="50000"/>
                  </a:path>
                </a:gradFill>
                <a:ln w="28575" algn="ctr">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226" name="Freeform 11"/>
                <p:cNvSpPr>
                  <a:spLocks/>
                </p:cNvSpPr>
                <p:nvPr/>
              </p:nvSpPr>
              <p:spPr bwMode="auto">
                <a:xfrm rot="5400000">
                  <a:off x="2741" y="1375"/>
                  <a:ext cx="458" cy="1136"/>
                </a:xfrm>
                <a:custGeom>
                  <a:avLst/>
                  <a:gdLst>
                    <a:gd name="T0" fmla="*/ 455 w 174"/>
                    <a:gd name="T1" fmla="*/ 0 h 348"/>
                    <a:gd name="T2" fmla="*/ 0 w 174"/>
                    <a:gd name="T3" fmla="*/ 565 h 348"/>
                    <a:gd name="T4" fmla="*/ 458 w 174"/>
                    <a:gd name="T5" fmla="*/ 1136 h 348"/>
                    <a:gd name="T6" fmla="*/ 458 w 174"/>
                    <a:gd name="T7" fmla="*/ 568 h 348"/>
                    <a:gd name="T8" fmla="*/ 455 w 174"/>
                    <a:gd name="T9" fmla="*/ 0 h 3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4" h="348">
                      <a:moveTo>
                        <a:pt x="173" y="0"/>
                      </a:moveTo>
                      <a:cubicBezTo>
                        <a:pt x="77" y="0"/>
                        <a:pt x="0" y="77"/>
                        <a:pt x="0" y="173"/>
                      </a:cubicBezTo>
                      <a:cubicBezTo>
                        <a:pt x="0" y="270"/>
                        <a:pt x="77" y="348"/>
                        <a:pt x="174" y="348"/>
                      </a:cubicBezTo>
                      <a:lnTo>
                        <a:pt x="174" y="174"/>
                      </a:lnTo>
                      <a:lnTo>
                        <a:pt x="173" y="0"/>
                      </a:lnTo>
                      <a:close/>
                    </a:path>
                  </a:pathLst>
                </a:custGeom>
                <a:gradFill rotWithShape="1">
                  <a:gsLst>
                    <a:gs pos="0">
                      <a:srgbClr val="FFFFFF">
                        <a:alpha val="32001"/>
                      </a:srgbClr>
                    </a:gs>
                    <a:gs pos="100000">
                      <a:srgbClr val="BEBEBE">
                        <a:alpha val="0"/>
                      </a:srgbClr>
                    </a:gs>
                  </a:gsLst>
                  <a:lin ang="0" scaled="1"/>
                </a:gradFill>
                <a:ln>
                  <a:noFill/>
                </a:ln>
                <a:extLst>
                  <a:ext uri="{91240B29-F687-4F45-9708-019B960494DF}">
                    <a14:hiddenLine xmlns:a14="http://schemas.microsoft.com/office/drawing/2010/main" w="38100">
                      <a:solidFill>
                        <a:schemeClr val="bg1"/>
                      </a:solidFill>
                      <a:prstDash val="solid"/>
                      <a:round/>
                      <a:headEnd/>
                      <a:tailEnd/>
                    </a14:hiddenLine>
                  </a:ext>
                </a:extLst>
              </p:spPr>
              <p:txBody>
                <a:bodyPr/>
                <a:lstStyle/>
                <a:p>
                  <a:endParaRPr lang="zh-CN" altLang="en-US"/>
                </a:p>
              </p:txBody>
            </p:sp>
          </p:grpSp>
          <p:sp>
            <p:nvSpPr>
              <p:cNvPr id="224" name="Freeform 12"/>
              <p:cNvSpPr>
                <a:spLocks/>
              </p:cNvSpPr>
              <p:nvPr/>
            </p:nvSpPr>
            <p:spPr bwMode="auto">
              <a:xfrm rot="3600000">
                <a:off x="3064" y="2263"/>
                <a:ext cx="194" cy="758"/>
              </a:xfrm>
              <a:custGeom>
                <a:avLst/>
                <a:gdLst>
                  <a:gd name="T0" fmla="*/ 193 w 174"/>
                  <a:gd name="T1" fmla="*/ 0 h 348"/>
                  <a:gd name="T2" fmla="*/ 0 w 174"/>
                  <a:gd name="T3" fmla="*/ 377 h 348"/>
                  <a:gd name="T4" fmla="*/ 194 w 174"/>
                  <a:gd name="T5" fmla="*/ 758 h 348"/>
                  <a:gd name="T6" fmla="*/ 194 w 174"/>
                  <a:gd name="T7" fmla="*/ 379 h 348"/>
                  <a:gd name="T8" fmla="*/ 193 w 174"/>
                  <a:gd name="T9" fmla="*/ 0 h 3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4" h="348">
                    <a:moveTo>
                      <a:pt x="173" y="0"/>
                    </a:moveTo>
                    <a:cubicBezTo>
                      <a:pt x="77" y="0"/>
                      <a:pt x="0" y="77"/>
                      <a:pt x="0" y="173"/>
                    </a:cubicBezTo>
                    <a:cubicBezTo>
                      <a:pt x="0" y="270"/>
                      <a:pt x="77" y="348"/>
                      <a:pt x="174" y="348"/>
                    </a:cubicBezTo>
                    <a:lnTo>
                      <a:pt x="174" y="174"/>
                    </a:lnTo>
                    <a:lnTo>
                      <a:pt x="173" y="0"/>
                    </a:lnTo>
                    <a:close/>
                  </a:path>
                </a:pathLst>
              </a:custGeom>
              <a:gradFill rotWithShape="1">
                <a:gsLst>
                  <a:gs pos="0">
                    <a:srgbClr val="DDDDDD">
                      <a:alpha val="17998"/>
                    </a:srgbClr>
                  </a:gs>
                  <a:gs pos="100000">
                    <a:srgbClr val="BEBEBE">
                      <a:alpha val="0"/>
                    </a:srgbClr>
                  </a:gs>
                </a:gsLst>
                <a:lin ang="0" scaled="1"/>
              </a:gradFill>
              <a:ln>
                <a:noFill/>
              </a:ln>
              <a:extLst>
                <a:ext uri="{91240B29-F687-4F45-9708-019B960494DF}">
                  <a14:hiddenLine xmlns:a14="http://schemas.microsoft.com/office/drawing/2010/main" w="38100">
                    <a:solidFill>
                      <a:schemeClr val="bg1"/>
                    </a:solidFill>
                    <a:prstDash val="solid"/>
                    <a:round/>
                    <a:headEnd/>
                    <a:tailEnd/>
                  </a14:hiddenLine>
                </a:ext>
              </a:extLst>
            </p:spPr>
            <p:txBody>
              <a:bodyPr/>
              <a:lstStyle/>
              <a:p>
                <a:endParaRPr lang="zh-CN" altLang="en-US"/>
              </a:p>
            </p:txBody>
          </p:sp>
        </p:grpSp>
        <p:grpSp>
          <p:nvGrpSpPr>
            <p:cNvPr id="227" name="Group 13"/>
            <p:cNvGrpSpPr>
              <a:grpSpLocks/>
            </p:cNvGrpSpPr>
            <p:nvPr/>
          </p:nvGrpSpPr>
          <p:grpSpPr bwMode="auto">
            <a:xfrm>
              <a:off x="3586163" y="2262461"/>
              <a:ext cx="777875" cy="758825"/>
              <a:chOff x="2341" y="1703"/>
              <a:chExt cx="1242" cy="1216"/>
            </a:xfrm>
          </p:grpSpPr>
          <p:grpSp>
            <p:nvGrpSpPr>
              <p:cNvPr id="228" name="Group 14"/>
              <p:cNvGrpSpPr>
                <a:grpSpLocks/>
              </p:cNvGrpSpPr>
              <p:nvPr/>
            </p:nvGrpSpPr>
            <p:grpSpPr bwMode="auto">
              <a:xfrm>
                <a:off x="2341" y="1703"/>
                <a:ext cx="1242" cy="1216"/>
                <a:chOff x="2341" y="1703"/>
                <a:chExt cx="1242" cy="1216"/>
              </a:xfrm>
            </p:grpSpPr>
            <p:sp>
              <p:nvSpPr>
                <p:cNvPr id="230" name="Oval 15"/>
                <p:cNvSpPr>
                  <a:spLocks noChangeArrowheads="1"/>
                </p:cNvSpPr>
                <p:nvPr/>
              </p:nvSpPr>
              <p:spPr bwMode="gray">
                <a:xfrm>
                  <a:off x="2341" y="1703"/>
                  <a:ext cx="1242" cy="1216"/>
                </a:xfrm>
                <a:prstGeom prst="ellipse">
                  <a:avLst/>
                </a:prstGeom>
                <a:gradFill rotWithShape="1">
                  <a:gsLst>
                    <a:gs pos="0">
                      <a:srgbClr val="B2B2B2"/>
                    </a:gs>
                    <a:gs pos="100000">
                      <a:srgbClr val="3F3F3F"/>
                    </a:gs>
                  </a:gsLst>
                  <a:path path="shape">
                    <a:fillToRect l="50000" t="50000" r="50000" b="50000"/>
                  </a:path>
                </a:gradFill>
                <a:ln w="28575" algn="ctr">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231" name="Freeform 16"/>
                <p:cNvSpPr>
                  <a:spLocks/>
                </p:cNvSpPr>
                <p:nvPr/>
              </p:nvSpPr>
              <p:spPr bwMode="auto">
                <a:xfrm rot="5400000">
                  <a:off x="2741" y="1375"/>
                  <a:ext cx="458" cy="1136"/>
                </a:xfrm>
                <a:custGeom>
                  <a:avLst/>
                  <a:gdLst>
                    <a:gd name="T0" fmla="*/ 455 w 174"/>
                    <a:gd name="T1" fmla="*/ 0 h 348"/>
                    <a:gd name="T2" fmla="*/ 0 w 174"/>
                    <a:gd name="T3" fmla="*/ 565 h 348"/>
                    <a:gd name="T4" fmla="*/ 458 w 174"/>
                    <a:gd name="T5" fmla="*/ 1136 h 348"/>
                    <a:gd name="T6" fmla="*/ 458 w 174"/>
                    <a:gd name="T7" fmla="*/ 568 h 348"/>
                    <a:gd name="T8" fmla="*/ 455 w 174"/>
                    <a:gd name="T9" fmla="*/ 0 h 3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4" h="348">
                      <a:moveTo>
                        <a:pt x="173" y="0"/>
                      </a:moveTo>
                      <a:cubicBezTo>
                        <a:pt x="77" y="0"/>
                        <a:pt x="0" y="77"/>
                        <a:pt x="0" y="173"/>
                      </a:cubicBezTo>
                      <a:cubicBezTo>
                        <a:pt x="0" y="270"/>
                        <a:pt x="77" y="348"/>
                        <a:pt x="174" y="348"/>
                      </a:cubicBezTo>
                      <a:lnTo>
                        <a:pt x="174" y="174"/>
                      </a:lnTo>
                      <a:lnTo>
                        <a:pt x="173" y="0"/>
                      </a:lnTo>
                      <a:close/>
                    </a:path>
                  </a:pathLst>
                </a:custGeom>
                <a:gradFill rotWithShape="1">
                  <a:gsLst>
                    <a:gs pos="0">
                      <a:srgbClr val="FFFFFF">
                        <a:alpha val="32001"/>
                      </a:srgbClr>
                    </a:gs>
                    <a:gs pos="100000">
                      <a:srgbClr val="BEBEBE">
                        <a:alpha val="0"/>
                      </a:srgbClr>
                    </a:gs>
                  </a:gsLst>
                  <a:lin ang="0" scaled="1"/>
                </a:gradFill>
                <a:ln>
                  <a:noFill/>
                </a:ln>
                <a:extLst>
                  <a:ext uri="{91240B29-F687-4F45-9708-019B960494DF}">
                    <a14:hiddenLine xmlns:a14="http://schemas.microsoft.com/office/drawing/2010/main" w="38100">
                      <a:solidFill>
                        <a:schemeClr val="bg1"/>
                      </a:solidFill>
                      <a:prstDash val="solid"/>
                      <a:round/>
                      <a:headEnd/>
                      <a:tailEnd/>
                    </a14:hiddenLine>
                  </a:ext>
                </a:extLst>
              </p:spPr>
              <p:txBody>
                <a:bodyPr/>
                <a:lstStyle/>
                <a:p>
                  <a:endParaRPr lang="zh-CN" altLang="en-US"/>
                </a:p>
              </p:txBody>
            </p:sp>
          </p:grpSp>
          <p:sp>
            <p:nvSpPr>
              <p:cNvPr id="229" name="Freeform 17"/>
              <p:cNvSpPr>
                <a:spLocks/>
              </p:cNvSpPr>
              <p:nvPr/>
            </p:nvSpPr>
            <p:spPr bwMode="auto">
              <a:xfrm rot="3600000">
                <a:off x="3064" y="2263"/>
                <a:ext cx="194" cy="758"/>
              </a:xfrm>
              <a:custGeom>
                <a:avLst/>
                <a:gdLst>
                  <a:gd name="T0" fmla="*/ 193 w 174"/>
                  <a:gd name="T1" fmla="*/ 0 h 348"/>
                  <a:gd name="T2" fmla="*/ 0 w 174"/>
                  <a:gd name="T3" fmla="*/ 377 h 348"/>
                  <a:gd name="T4" fmla="*/ 194 w 174"/>
                  <a:gd name="T5" fmla="*/ 758 h 348"/>
                  <a:gd name="T6" fmla="*/ 194 w 174"/>
                  <a:gd name="T7" fmla="*/ 379 h 348"/>
                  <a:gd name="T8" fmla="*/ 193 w 174"/>
                  <a:gd name="T9" fmla="*/ 0 h 3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4" h="348">
                    <a:moveTo>
                      <a:pt x="173" y="0"/>
                    </a:moveTo>
                    <a:cubicBezTo>
                      <a:pt x="77" y="0"/>
                      <a:pt x="0" y="77"/>
                      <a:pt x="0" y="173"/>
                    </a:cubicBezTo>
                    <a:cubicBezTo>
                      <a:pt x="0" y="270"/>
                      <a:pt x="77" y="348"/>
                      <a:pt x="174" y="348"/>
                    </a:cubicBezTo>
                    <a:lnTo>
                      <a:pt x="174" y="174"/>
                    </a:lnTo>
                    <a:lnTo>
                      <a:pt x="173" y="0"/>
                    </a:lnTo>
                    <a:close/>
                  </a:path>
                </a:pathLst>
              </a:custGeom>
              <a:gradFill rotWithShape="1">
                <a:gsLst>
                  <a:gs pos="0">
                    <a:srgbClr val="DDDDDD">
                      <a:alpha val="17998"/>
                    </a:srgbClr>
                  </a:gs>
                  <a:gs pos="100000">
                    <a:srgbClr val="BEBEBE">
                      <a:alpha val="0"/>
                    </a:srgbClr>
                  </a:gs>
                </a:gsLst>
                <a:lin ang="0" scaled="1"/>
              </a:gradFill>
              <a:ln>
                <a:noFill/>
              </a:ln>
              <a:extLst>
                <a:ext uri="{91240B29-F687-4F45-9708-019B960494DF}">
                  <a14:hiddenLine xmlns:a14="http://schemas.microsoft.com/office/drawing/2010/main" w="38100">
                    <a:solidFill>
                      <a:schemeClr val="bg1"/>
                    </a:solidFill>
                    <a:prstDash val="solid"/>
                    <a:round/>
                    <a:headEnd/>
                    <a:tailEnd/>
                  </a14:hiddenLine>
                </a:ext>
              </a:extLst>
            </p:spPr>
            <p:txBody>
              <a:bodyPr/>
              <a:lstStyle/>
              <a:p>
                <a:endParaRPr lang="zh-CN" altLang="en-US"/>
              </a:p>
            </p:txBody>
          </p:sp>
        </p:grpSp>
        <p:grpSp>
          <p:nvGrpSpPr>
            <p:cNvPr id="232" name="Group 18"/>
            <p:cNvGrpSpPr>
              <a:grpSpLocks/>
            </p:cNvGrpSpPr>
            <p:nvPr/>
          </p:nvGrpSpPr>
          <p:grpSpPr bwMode="auto">
            <a:xfrm>
              <a:off x="830263" y="2262461"/>
              <a:ext cx="777875" cy="758825"/>
              <a:chOff x="2341" y="1703"/>
              <a:chExt cx="1242" cy="1216"/>
            </a:xfrm>
          </p:grpSpPr>
          <p:grpSp>
            <p:nvGrpSpPr>
              <p:cNvPr id="233" name="Group 19"/>
              <p:cNvGrpSpPr>
                <a:grpSpLocks/>
              </p:cNvGrpSpPr>
              <p:nvPr/>
            </p:nvGrpSpPr>
            <p:grpSpPr bwMode="auto">
              <a:xfrm>
                <a:off x="2341" y="1703"/>
                <a:ext cx="1242" cy="1216"/>
                <a:chOff x="2341" y="1703"/>
                <a:chExt cx="1242" cy="1216"/>
              </a:xfrm>
            </p:grpSpPr>
            <p:sp>
              <p:nvSpPr>
                <p:cNvPr id="235" name="Oval 20"/>
                <p:cNvSpPr>
                  <a:spLocks noChangeArrowheads="1"/>
                </p:cNvSpPr>
                <p:nvPr/>
              </p:nvSpPr>
              <p:spPr bwMode="gray">
                <a:xfrm>
                  <a:off x="2341" y="1703"/>
                  <a:ext cx="1242" cy="1216"/>
                </a:xfrm>
                <a:prstGeom prst="ellipse">
                  <a:avLst/>
                </a:prstGeom>
                <a:gradFill rotWithShape="1">
                  <a:gsLst>
                    <a:gs pos="0">
                      <a:srgbClr val="B2B2B2"/>
                    </a:gs>
                    <a:gs pos="100000">
                      <a:srgbClr val="3F3F3F"/>
                    </a:gs>
                  </a:gsLst>
                  <a:path path="shape">
                    <a:fillToRect l="50000" t="50000" r="50000" b="50000"/>
                  </a:path>
                </a:gradFill>
                <a:ln w="28575" algn="ctr">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236" name="Freeform 21"/>
                <p:cNvSpPr>
                  <a:spLocks/>
                </p:cNvSpPr>
                <p:nvPr/>
              </p:nvSpPr>
              <p:spPr bwMode="auto">
                <a:xfrm rot="5400000">
                  <a:off x="2741" y="1375"/>
                  <a:ext cx="458" cy="1136"/>
                </a:xfrm>
                <a:custGeom>
                  <a:avLst/>
                  <a:gdLst>
                    <a:gd name="T0" fmla="*/ 455 w 174"/>
                    <a:gd name="T1" fmla="*/ 0 h 348"/>
                    <a:gd name="T2" fmla="*/ 0 w 174"/>
                    <a:gd name="T3" fmla="*/ 565 h 348"/>
                    <a:gd name="T4" fmla="*/ 458 w 174"/>
                    <a:gd name="T5" fmla="*/ 1136 h 348"/>
                    <a:gd name="T6" fmla="*/ 458 w 174"/>
                    <a:gd name="T7" fmla="*/ 568 h 348"/>
                    <a:gd name="T8" fmla="*/ 455 w 174"/>
                    <a:gd name="T9" fmla="*/ 0 h 3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4" h="348">
                      <a:moveTo>
                        <a:pt x="173" y="0"/>
                      </a:moveTo>
                      <a:cubicBezTo>
                        <a:pt x="77" y="0"/>
                        <a:pt x="0" y="77"/>
                        <a:pt x="0" y="173"/>
                      </a:cubicBezTo>
                      <a:cubicBezTo>
                        <a:pt x="0" y="270"/>
                        <a:pt x="77" y="348"/>
                        <a:pt x="174" y="348"/>
                      </a:cubicBezTo>
                      <a:lnTo>
                        <a:pt x="174" y="174"/>
                      </a:lnTo>
                      <a:lnTo>
                        <a:pt x="173" y="0"/>
                      </a:lnTo>
                      <a:close/>
                    </a:path>
                  </a:pathLst>
                </a:custGeom>
                <a:gradFill rotWithShape="1">
                  <a:gsLst>
                    <a:gs pos="0">
                      <a:srgbClr val="FFFFFF">
                        <a:alpha val="32001"/>
                      </a:srgbClr>
                    </a:gs>
                    <a:gs pos="100000">
                      <a:srgbClr val="BEBEBE">
                        <a:alpha val="0"/>
                      </a:srgbClr>
                    </a:gs>
                  </a:gsLst>
                  <a:lin ang="0" scaled="1"/>
                </a:gradFill>
                <a:ln>
                  <a:noFill/>
                </a:ln>
                <a:extLst>
                  <a:ext uri="{91240B29-F687-4F45-9708-019B960494DF}">
                    <a14:hiddenLine xmlns:a14="http://schemas.microsoft.com/office/drawing/2010/main" w="38100">
                      <a:solidFill>
                        <a:schemeClr val="bg1"/>
                      </a:solidFill>
                      <a:prstDash val="solid"/>
                      <a:round/>
                      <a:headEnd/>
                      <a:tailEnd/>
                    </a14:hiddenLine>
                  </a:ext>
                </a:extLst>
              </p:spPr>
              <p:txBody>
                <a:bodyPr/>
                <a:lstStyle/>
                <a:p>
                  <a:endParaRPr lang="zh-CN" altLang="en-US"/>
                </a:p>
              </p:txBody>
            </p:sp>
          </p:grpSp>
          <p:sp>
            <p:nvSpPr>
              <p:cNvPr id="234" name="Freeform 22"/>
              <p:cNvSpPr>
                <a:spLocks/>
              </p:cNvSpPr>
              <p:nvPr/>
            </p:nvSpPr>
            <p:spPr bwMode="auto">
              <a:xfrm rot="3600000">
                <a:off x="3064" y="2263"/>
                <a:ext cx="194" cy="758"/>
              </a:xfrm>
              <a:custGeom>
                <a:avLst/>
                <a:gdLst>
                  <a:gd name="T0" fmla="*/ 193 w 174"/>
                  <a:gd name="T1" fmla="*/ 0 h 348"/>
                  <a:gd name="T2" fmla="*/ 0 w 174"/>
                  <a:gd name="T3" fmla="*/ 377 h 348"/>
                  <a:gd name="T4" fmla="*/ 194 w 174"/>
                  <a:gd name="T5" fmla="*/ 758 h 348"/>
                  <a:gd name="T6" fmla="*/ 194 w 174"/>
                  <a:gd name="T7" fmla="*/ 379 h 348"/>
                  <a:gd name="T8" fmla="*/ 193 w 174"/>
                  <a:gd name="T9" fmla="*/ 0 h 3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4" h="348">
                    <a:moveTo>
                      <a:pt x="173" y="0"/>
                    </a:moveTo>
                    <a:cubicBezTo>
                      <a:pt x="77" y="0"/>
                      <a:pt x="0" y="77"/>
                      <a:pt x="0" y="173"/>
                    </a:cubicBezTo>
                    <a:cubicBezTo>
                      <a:pt x="0" y="270"/>
                      <a:pt x="77" y="348"/>
                      <a:pt x="174" y="348"/>
                    </a:cubicBezTo>
                    <a:lnTo>
                      <a:pt x="174" y="174"/>
                    </a:lnTo>
                    <a:lnTo>
                      <a:pt x="173" y="0"/>
                    </a:lnTo>
                    <a:close/>
                  </a:path>
                </a:pathLst>
              </a:custGeom>
              <a:gradFill rotWithShape="1">
                <a:gsLst>
                  <a:gs pos="0">
                    <a:srgbClr val="DDDDDD">
                      <a:alpha val="17998"/>
                    </a:srgbClr>
                  </a:gs>
                  <a:gs pos="100000">
                    <a:srgbClr val="BEBEBE">
                      <a:alpha val="0"/>
                    </a:srgbClr>
                  </a:gs>
                </a:gsLst>
                <a:lin ang="0" scaled="1"/>
              </a:gradFill>
              <a:ln>
                <a:noFill/>
              </a:ln>
              <a:extLst>
                <a:ext uri="{91240B29-F687-4F45-9708-019B960494DF}">
                  <a14:hiddenLine xmlns:a14="http://schemas.microsoft.com/office/drawing/2010/main" w="38100">
                    <a:solidFill>
                      <a:schemeClr val="bg1"/>
                    </a:solidFill>
                    <a:prstDash val="solid"/>
                    <a:round/>
                    <a:headEnd/>
                    <a:tailEnd/>
                  </a14:hiddenLine>
                </a:ext>
              </a:extLst>
            </p:spPr>
            <p:txBody>
              <a:bodyPr/>
              <a:lstStyle/>
              <a:p>
                <a:endParaRPr lang="zh-CN" altLang="en-US"/>
              </a:p>
            </p:txBody>
          </p:sp>
        </p:grpSp>
        <p:grpSp>
          <p:nvGrpSpPr>
            <p:cNvPr id="237" name="Group 23"/>
            <p:cNvGrpSpPr>
              <a:grpSpLocks/>
            </p:cNvGrpSpPr>
            <p:nvPr/>
          </p:nvGrpSpPr>
          <p:grpSpPr bwMode="auto">
            <a:xfrm>
              <a:off x="2127250" y="2183086"/>
              <a:ext cx="939800" cy="917575"/>
              <a:chOff x="2341" y="1703"/>
              <a:chExt cx="1242" cy="1216"/>
            </a:xfrm>
          </p:grpSpPr>
          <p:grpSp>
            <p:nvGrpSpPr>
              <p:cNvPr id="238" name="Group 24"/>
              <p:cNvGrpSpPr>
                <a:grpSpLocks/>
              </p:cNvGrpSpPr>
              <p:nvPr/>
            </p:nvGrpSpPr>
            <p:grpSpPr bwMode="auto">
              <a:xfrm>
                <a:off x="2341" y="1703"/>
                <a:ext cx="1242" cy="1216"/>
                <a:chOff x="2341" y="1703"/>
                <a:chExt cx="1242" cy="1216"/>
              </a:xfrm>
            </p:grpSpPr>
            <p:sp>
              <p:nvSpPr>
                <p:cNvPr id="240" name="Oval 25"/>
                <p:cNvSpPr>
                  <a:spLocks noChangeArrowheads="1"/>
                </p:cNvSpPr>
                <p:nvPr/>
              </p:nvSpPr>
              <p:spPr bwMode="gray">
                <a:xfrm>
                  <a:off x="2341" y="1703"/>
                  <a:ext cx="1242" cy="1216"/>
                </a:xfrm>
                <a:prstGeom prst="ellipse">
                  <a:avLst/>
                </a:prstGeom>
                <a:gradFill rotWithShape="1">
                  <a:gsLst>
                    <a:gs pos="0">
                      <a:srgbClr val="FF9900"/>
                    </a:gs>
                    <a:gs pos="100000">
                      <a:srgbClr val="800000"/>
                    </a:gs>
                  </a:gsLst>
                  <a:path path="shape">
                    <a:fillToRect l="50000" t="50000" r="50000" b="50000"/>
                  </a:path>
                </a:gradFill>
                <a:ln w="28575" algn="ctr">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241" name="Freeform 26"/>
                <p:cNvSpPr>
                  <a:spLocks/>
                </p:cNvSpPr>
                <p:nvPr/>
              </p:nvSpPr>
              <p:spPr bwMode="auto">
                <a:xfrm rot="5400000">
                  <a:off x="2741" y="1375"/>
                  <a:ext cx="458" cy="1136"/>
                </a:xfrm>
                <a:custGeom>
                  <a:avLst/>
                  <a:gdLst>
                    <a:gd name="T0" fmla="*/ 455 w 174"/>
                    <a:gd name="T1" fmla="*/ 0 h 348"/>
                    <a:gd name="T2" fmla="*/ 0 w 174"/>
                    <a:gd name="T3" fmla="*/ 565 h 348"/>
                    <a:gd name="T4" fmla="*/ 458 w 174"/>
                    <a:gd name="T5" fmla="*/ 1136 h 348"/>
                    <a:gd name="T6" fmla="*/ 458 w 174"/>
                    <a:gd name="T7" fmla="*/ 568 h 348"/>
                    <a:gd name="T8" fmla="*/ 455 w 174"/>
                    <a:gd name="T9" fmla="*/ 0 h 3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4" h="348">
                      <a:moveTo>
                        <a:pt x="173" y="0"/>
                      </a:moveTo>
                      <a:cubicBezTo>
                        <a:pt x="77" y="0"/>
                        <a:pt x="0" y="77"/>
                        <a:pt x="0" y="173"/>
                      </a:cubicBezTo>
                      <a:cubicBezTo>
                        <a:pt x="0" y="270"/>
                        <a:pt x="77" y="348"/>
                        <a:pt x="174" y="348"/>
                      </a:cubicBezTo>
                      <a:lnTo>
                        <a:pt x="174" y="174"/>
                      </a:lnTo>
                      <a:lnTo>
                        <a:pt x="173" y="0"/>
                      </a:lnTo>
                      <a:close/>
                    </a:path>
                  </a:pathLst>
                </a:custGeom>
                <a:gradFill rotWithShape="1">
                  <a:gsLst>
                    <a:gs pos="0">
                      <a:srgbClr val="FFFFFF">
                        <a:alpha val="32001"/>
                      </a:srgbClr>
                    </a:gs>
                    <a:gs pos="100000">
                      <a:srgbClr val="BEBEBE">
                        <a:alpha val="0"/>
                      </a:srgbClr>
                    </a:gs>
                  </a:gsLst>
                  <a:lin ang="0" scaled="1"/>
                </a:gradFill>
                <a:ln>
                  <a:noFill/>
                </a:ln>
                <a:extLst>
                  <a:ext uri="{91240B29-F687-4F45-9708-019B960494DF}">
                    <a14:hiddenLine xmlns:a14="http://schemas.microsoft.com/office/drawing/2010/main" w="38100">
                      <a:solidFill>
                        <a:schemeClr val="bg1"/>
                      </a:solidFill>
                      <a:prstDash val="solid"/>
                      <a:round/>
                      <a:headEnd/>
                      <a:tailEnd/>
                    </a14:hiddenLine>
                  </a:ext>
                </a:extLst>
              </p:spPr>
              <p:txBody>
                <a:bodyPr/>
                <a:lstStyle/>
                <a:p>
                  <a:endParaRPr lang="zh-CN" altLang="en-US"/>
                </a:p>
              </p:txBody>
            </p:sp>
          </p:grpSp>
          <p:sp>
            <p:nvSpPr>
              <p:cNvPr id="239" name="Freeform 27"/>
              <p:cNvSpPr>
                <a:spLocks/>
              </p:cNvSpPr>
              <p:nvPr/>
            </p:nvSpPr>
            <p:spPr bwMode="auto">
              <a:xfrm rot="3600000">
                <a:off x="3064" y="2263"/>
                <a:ext cx="194" cy="758"/>
              </a:xfrm>
              <a:custGeom>
                <a:avLst/>
                <a:gdLst>
                  <a:gd name="T0" fmla="*/ 193 w 174"/>
                  <a:gd name="T1" fmla="*/ 0 h 348"/>
                  <a:gd name="T2" fmla="*/ 0 w 174"/>
                  <a:gd name="T3" fmla="*/ 377 h 348"/>
                  <a:gd name="T4" fmla="*/ 194 w 174"/>
                  <a:gd name="T5" fmla="*/ 758 h 348"/>
                  <a:gd name="T6" fmla="*/ 194 w 174"/>
                  <a:gd name="T7" fmla="*/ 379 h 348"/>
                  <a:gd name="T8" fmla="*/ 193 w 174"/>
                  <a:gd name="T9" fmla="*/ 0 h 3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4" h="348">
                    <a:moveTo>
                      <a:pt x="173" y="0"/>
                    </a:moveTo>
                    <a:cubicBezTo>
                      <a:pt x="77" y="0"/>
                      <a:pt x="0" y="77"/>
                      <a:pt x="0" y="173"/>
                    </a:cubicBezTo>
                    <a:cubicBezTo>
                      <a:pt x="0" y="270"/>
                      <a:pt x="77" y="348"/>
                      <a:pt x="174" y="348"/>
                    </a:cubicBezTo>
                    <a:lnTo>
                      <a:pt x="174" y="174"/>
                    </a:lnTo>
                    <a:lnTo>
                      <a:pt x="173" y="0"/>
                    </a:lnTo>
                    <a:close/>
                  </a:path>
                </a:pathLst>
              </a:custGeom>
              <a:gradFill rotWithShape="1">
                <a:gsLst>
                  <a:gs pos="0">
                    <a:srgbClr val="FF9900">
                      <a:alpha val="17998"/>
                    </a:srgbClr>
                  </a:gs>
                  <a:gs pos="100000">
                    <a:srgbClr val="BEBEBE">
                      <a:alpha val="0"/>
                    </a:srgbClr>
                  </a:gs>
                </a:gsLst>
                <a:lin ang="0" scaled="1"/>
              </a:gradFill>
              <a:ln>
                <a:noFill/>
              </a:ln>
              <a:extLst>
                <a:ext uri="{91240B29-F687-4F45-9708-019B960494DF}">
                  <a14:hiddenLine xmlns:a14="http://schemas.microsoft.com/office/drawing/2010/main" w="38100">
                    <a:solidFill>
                      <a:schemeClr val="bg1"/>
                    </a:solidFill>
                    <a:prstDash val="solid"/>
                    <a:round/>
                    <a:headEnd/>
                    <a:tailEnd/>
                  </a14:hiddenLine>
                </a:ext>
              </a:extLst>
            </p:spPr>
            <p:txBody>
              <a:bodyPr/>
              <a:lstStyle/>
              <a:p>
                <a:endParaRPr lang="zh-CN" altLang="en-US"/>
              </a:p>
            </p:txBody>
          </p:sp>
        </p:grpSp>
        <p:sp>
          <p:nvSpPr>
            <p:cNvPr id="242" name="Line 28"/>
            <p:cNvSpPr>
              <a:spLocks noChangeShapeType="1"/>
            </p:cNvSpPr>
            <p:nvPr/>
          </p:nvSpPr>
          <p:spPr bwMode="auto">
            <a:xfrm flipH="1">
              <a:off x="1614488" y="2649811"/>
              <a:ext cx="682625" cy="0"/>
            </a:xfrm>
            <a:prstGeom prst="line">
              <a:avLst/>
            </a:prstGeom>
            <a:noFill/>
            <a:ln w="9525">
              <a:solidFill>
                <a:schemeClr val="tx1"/>
              </a:solidFill>
              <a:round/>
              <a:headEnd type="oval"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3" name="Line 29"/>
            <p:cNvSpPr>
              <a:spLocks noChangeShapeType="1"/>
            </p:cNvSpPr>
            <p:nvPr/>
          </p:nvSpPr>
          <p:spPr bwMode="auto">
            <a:xfrm flipH="1">
              <a:off x="3073400" y="2649811"/>
              <a:ext cx="614363" cy="0"/>
            </a:xfrm>
            <a:prstGeom prst="line">
              <a:avLst/>
            </a:prstGeom>
            <a:noFill/>
            <a:ln w="9525">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4" name="Line 30"/>
            <p:cNvSpPr>
              <a:spLocks noChangeShapeType="1"/>
            </p:cNvSpPr>
            <p:nvPr/>
          </p:nvSpPr>
          <p:spPr bwMode="auto">
            <a:xfrm flipH="1">
              <a:off x="4383088" y="2649811"/>
              <a:ext cx="652462" cy="0"/>
            </a:xfrm>
            <a:prstGeom prst="line">
              <a:avLst/>
            </a:prstGeom>
            <a:noFill/>
            <a:ln w="9525">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5" name="Line 31"/>
            <p:cNvSpPr>
              <a:spLocks noChangeShapeType="1"/>
            </p:cNvSpPr>
            <p:nvPr/>
          </p:nvSpPr>
          <p:spPr bwMode="auto">
            <a:xfrm flipH="1">
              <a:off x="5715000" y="2649811"/>
              <a:ext cx="682625" cy="0"/>
            </a:xfrm>
            <a:prstGeom prst="line">
              <a:avLst/>
            </a:prstGeom>
            <a:noFill/>
            <a:ln w="9525">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6" name="WordArt 32"/>
            <p:cNvSpPr>
              <a:spLocks noChangeArrowheads="1" noChangeShapeType="1" noTextEdit="1"/>
            </p:cNvSpPr>
            <p:nvPr/>
          </p:nvSpPr>
          <p:spPr bwMode="auto">
            <a:xfrm>
              <a:off x="3783013" y="2433911"/>
              <a:ext cx="381000" cy="425450"/>
            </a:xfrm>
            <a:prstGeom prst="rect">
              <a:avLst/>
            </a:prstGeom>
          </p:spPr>
          <p:txBody>
            <a:bodyPr wrap="none" fromWordArt="1">
              <a:prstTxWarp prst="textPlain">
                <a:avLst>
                  <a:gd name="adj" fmla="val 50000"/>
                </a:avLst>
              </a:prstTxWarp>
            </a:bodyPr>
            <a:lstStyle/>
            <a:p>
              <a:pPr algn="ctr"/>
              <a:r>
                <a:rPr lang="en-US" altLang="zh-CN" sz="2400" kern="10" dirty="0" smtClean="0">
                  <a:ln w="9525">
                    <a:solidFill>
                      <a:schemeClr val="bg1"/>
                    </a:solidFill>
                    <a:round/>
                    <a:headEnd/>
                    <a:tailEnd/>
                  </a:ln>
                  <a:gradFill rotWithShape="1">
                    <a:gsLst>
                      <a:gs pos="0">
                        <a:srgbClr val="EAEAEA"/>
                      </a:gs>
                      <a:gs pos="100000">
                        <a:srgbClr val="B2B2B2"/>
                      </a:gs>
                    </a:gsLst>
                    <a:lin ang="5400000" scaled="1"/>
                  </a:gradFill>
                  <a:latin typeface="+mj-lt"/>
                </a:rPr>
                <a:t>2012</a:t>
              </a:r>
              <a:endParaRPr lang="zh-CN" altLang="en-US" sz="2400" kern="10" dirty="0">
                <a:ln w="9525">
                  <a:solidFill>
                    <a:schemeClr val="bg1"/>
                  </a:solidFill>
                  <a:round/>
                  <a:headEnd/>
                  <a:tailEnd/>
                </a:ln>
                <a:gradFill rotWithShape="1">
                  <a:gsLst>
                    <a:gs pos="0">
                      <a:srgbClr val="EAEAEA"/>
                    </a:gs>
                    <a:gs pos="100000">
                      <a:srgbClr val="B2B2B2"/>
                    </a:gs>
                  </a:gsLst>
                  <a:lin ang="5400000" scaled="1"/>
                </a:gradFill>
                <a:latin typeface="+mj-lt"/>
              </a:endParaRPr>
            </a:p>
          </p:txBody>
        </p:sp>
        <p:sp>
          <p:nvSpPr>
            <p:cNvPr id="247" name="WordArt 33"/>
            <p:cNvSpPr>
              <a:spLocks noChangeArrowheads="1" noChangeShapeType="1" noTextEdit="1"/>
            </p:cNvSpPr>
            <p:nvPr/>
          </p:nvSpPr>
          <p:spPr bwMode="auto">
            <a:xfrm>
              <a:off x="5135563" y="2433911"/>
              <a:ext cx="381000" cy="425450"/>
            </a:xfrm>
            <a:prstGeom prst="rect">
              <a:avLst/>
            </a:prstGeom>
          </p:spPr>
          <p:txBody>
            <a:bodyPr wrap="none" fromWordArt="1">
              <a:prstTxWarp prst="textPlain">
                <a:avLst>
                  <a:gd name="adj" fmla="val 50000"/>
                </a:avLst>
              </a:prstTxWarp>
            </a:bodyPr>
            <a:lstStyle/>
            <a:p>
              <a:pPr algn="ctr"/>
              <a:r>
                <a:rPr lang="en-US" altLang="zh-CN" sz="2400" kern="10" dirty="0" smtClean="0">
                  <a:ln w="9525">
                    <a:solidFill>
                      <a:schemeClr val="bg1"/>
                    </a:solidFill>
                    <a:round/>
                    <a:headEnd/>
                    <a:tailEnd/>
                  </a:ln>
                  <a:gradFill rotWithShape="1">
                    <a:gsLst>
                      <a:gs pos="0">
                        <a:srgbClr val="EAEAEA"/>
                      </a:gs>
                      <a:gs pos="100000">
                        <a:srgbClr val="B2B2B2"/>
                      </a:gs>
                    </a:gsLst>
                    <a:lin ang="5400000" scaled="1"/>
                  </a:gradFill>
                  <a:latin typeface="+mj-lt"/>
                </a:rPr>
                <a:t>2013</a:t>
              </a:r>
              <a:endParaRPr lang="zh-CN" altLang="en-US" sz="2400" kern="10" dirty="0">
                <a:ln w="9525">
                  <a:solidFill>
                    <a:schemeClr val="bg1"/>
                  </a:solidFill>
                  <a:round/>
                  <a:headEnd/>
                  <a:tailEnd/>
                </a:ln>
                <a:gradFill rotWithShape="1">
                  <a:gsLst>
                    <a:gs pos="0">
                      <a:srgbClr val="EAEAEA"/>
                    </a:gs>
                    <a:gs pos="100000">
                      <a:srgbClr val="B2B2B2"/>
                    </a:gs>
                  </a:gsLst>
                  <a:lin ang="5400000" scaled="1"/>
                </a:gradFill>
                <a:latin typeface="+mj-lt"/>
              </a:endParaRPr>
            </a:p>
          </p:txBody>
        </p:sp>
        <p:sp>
          <p:nvSpPr>
            <p:cNvPr id="248" name="WordArt 34"/>
            <p:cNvSpPr>
              <a:spLocks noChangeArrowheads="1" noChangeShapeType="1" noTextEdit="1"/>
            </p:cNvSpPr>
            <p:nvPr/>
          </p:nvSpPr>
          <p:spPr bwMode="auto">
            <a:xfrm>
              <a:off x="6513513" y="2433911"/>
              <a:ext cx="381000" cy="425450"/>
            </a:xfrm>
            <a:prstGeom prst="rect">
              <a:avLst/>
            </a:prstGeom>
          </p:spPr>
          <p:txBody>
            <a:bodyPr wrap="none" fromWordArt="1">
              <a:prstTxWarp prst="textPlain">
                <a:avLst>
                  <a:gd name="adj" fmla="val 50000"/>
                </a:avLst>
              </a:prstTxWarp>
            </a:bodyPr>
            <a:lstStyle/>
            <a:p>
              <a:pPr algn="ctr"/>
              <a:r>
                <a:rPr lang="en-US" altLang="zh-CN" sz="2400" kern="10" dirty="0" smtClean="0">
                  <a:ln w="9525">
                    <a:solidFill>
                      <a:schemeClr val="bg1"/>
                    </a:solidFill>
                    <a:round/>
                    <a:headEnd/>
                    <a:tailEnd/>
                  </a:ln>
                  <a:gradFill rotWithShape="1">
                    <a:gsLst>
                      <a:gs pos="0">
                        <a:srgbClr val="EAEAEA"/>
                      </a:gs>
                      <a:gs pos="100000">
                        <a:srgbClr val="B2B2B2"/>
                      </a:gs>
                    </a:gsLst>
                    <a:lin ang="5400000" scaled="1"/>
                  </a:gradFill>
                  <a:latin typeface="+mj-lt"/>
                </a:rPr>
                <a:t>2014</a:t>
              </a:r>
              <a:endParaRPr lang="zh-CN" altLang="en-US" sz="2400" kern="10" dirty="0">
                <a:ln w="9525">
                  <a:solidFill>
                    <a:schemeClr val="bg1"/>
                  </a:solidFill>
                  <a:round/>
                  <a:headEnd/>
                  <a:tailEnd/>
                </a:ln>
                <a:gradFill rotWithShape="1">
                  <a:gsLst>
                    <a:gs pos="0">
                      <a:srgbClr val="EAEAEA"/>
                    </a:gs>
                    <a:gs pos="100000">
                      <a:srgbClr val="B2B2B2"/>
                    </a:gs>
                  </a:gsLst>
                  <a:lin ang="5400000" scaled="1"/>
                </a:gradFill>
                <a:latin typeface="+mj-lt"/>
              </a:endParaRPr>
            </a:p>
          </p:txBody>
        </p:sp>
        <p:sp>
          <p:nvSpPr>
            <p:cNvPr id="249" name="WordArt 35"/>
            <p:cNvSpPr>
              <a:spLocks noChangeArrowheads="1" noChangeShapeType="1" noTextEdit="1"/>
            </p:cNvSpPr>
            <p:nvPr/>
          </p:nvSpPr>
          <p:spPr bwMode="auto">
            <a:xfrm>
              <a:off x="971600" y="2433911"/>
              <a:ext cx="504056" cy="425450"/>
            </a:xfrm>
            <a:prstGeom prst="rect">
              <a:avLst/>
            </a:prstGeom>
          </p:spPr>
          <p:txBody>
            <a:bodyPr wrap="none" fromWordArt="1">
              <a:prstTxWarp prst="textPlain">
                <a:avLst>
                  <a:gd name="adj" fmla="val 50000"/>
                </a:avLst>
              </a:prstTxWarp>
            </a:bodyPr>
            <a:lstStyle/>
            <a:p>
              <a:pPr algn="ctr"/>
              <a:r>
                <a:rPr lang="en-US" altLang="zh-CN" sz="2400" kern="10" dirty="0" smtClean="0">
                  <a:ln w="9525">
                    <a:solidFill>
                      <a:schemeClr val="bg1"/>
                    </a:solidFill>
                    <a:round/>
                    <a:headEnd/>
                    <a:tailEnd/>
                  </a:ln>
                  <a:gradFill rotWithShape="1">
                    <a:gsLst>
                      <a:gs pos="0">
                        <a:srgbClr val="EAEAEA"/>
                      </a:gs>
                      <a:gs pos="100000">
                        <a:srgbClr val="B2B2B2"/>
                      </a:gs>
                    </a:gsLst>
                    <a:lin ang="5400000" scaled="1"/>
                  </a:gradFill>
                  <a:latin typeface="+mj-lt"/>
                </a:rPr>
                <a:t>2008</a:t>
              </a:r>
              <a:endParaRPr lang="zh-CN" altLang="en-US" sz="2400" kern="10" dirty="0">
                <a:ln w="9525">
                  <a:solidFill>
                    <a:schemeClr val="bg1"/>
                  </a:solidFill>
                  <a:round/>
                  <a:headEnd/>
                  <a:tailEnd/>
                </a:ln>
                <a:gradFill rotWithShape="1">
                  <a:gsLst>
                    <a:gs pos="0">
                      <a:srgbClr val="EAEAEA"/>
                    </a:gs>
                    <a:gs pos="100000">
                      <a:srgbClr val="B2B2B2"/>
                    </a:gs>
                  </a:gsLst>
                  <a:lin ang="5400000" scaled="1"/>
                </a:gradFill>
                <a:latin typeface="+mj-lt"/>
              </a:endParaRPr>
            </a:p>
          </p:txBody>
        </p:sp>
        <p:sp>
          <p:nvSpPr>
            <p:cNvPr id="250" name="WordArt 36"/>
            <p:cNvSpPr>
              <a:spLocks noChangeArrowheads="1" noChangeShapeType="1" noTextEdit="1"/>
            </p:cNvSpPr>
            <p:nvPr/>
          </p:nvSpPr>
          <p:spPr bwMode="auto">
            <a:xfrm>
              <a:off x="2354263" y="2324373"/>
              <a:ext cx="508000" cy="568325"/>
            </a:xfrm>
            <a:prstGeom prst="rect">
              <a:avLst/>
            </a:prstGeom>
          </p:spPr>
          <p:txBody>
            <a:bodyPr wrap="none" fromWordArt="1">
              <a:prstTxWarp prst="textPlain">
                <a:avLst>
                  <a:gd name="adj" fmla="val 50000"/>
                </a:avLst>
              </a:prstTxWarp>
            </a:bodyPr>
            <a:lstStyle/>
            <a:p>
              <a:pPr algn="ctr"/>
              <a:r>
                <a:rPr lang="en-US" altLang="zh-CN" sz="2000" kern="10" dirty="0" smtClean="0">
                  <a:ln w="9525">
                    <a:solidFill>
                      <a:schemeClr val="bg1"/>
                    </a:solidFill>
                    <a:round/>
                    <a:headEnd/>
                    <a:tailEnd/>
                  </a:ln>
                  <a:solidFill>
                    <a:schemeClr val="bg1"/>
                  </a:solidFill>
                  <a:latin typeface="+mj-lt"/>
                </a:rPr>
                <a:t>2010</a:t>
              </a:r>
              <a:endParaRPr lang="zh-CN" altLang="en-US" sz="2000" kern="10" dirty="0">
                <a:ln w="9525">
                  <a:solidFill>
                    <a:schemeClr val="bg1"/>
                  </a:solidFill>
                  <a:round/>
                  <a:headEnd/>
                  <a:tailEnd/>
                </a:ln>
                <a:solidFill>
                  <a:schemeClr val="bg1"/>
                </a:solidFill>
                <a:latin typeface="+mj-lt"/>
              </a:endParaRPr>
            </a:p>
          </p:txBody>
        </p:sp>
        <p:sp>
          <p:nvSpPr>
            <p:cNvPr id="251" name="Rectangle 37"/>
            <p:cNvSpPr>
              <a:spLocks noChangeArrowheads="1"/>
            </p:cNvSpPr>
            <p:nvPr/>
          </p:nvSpPr>
          <p:spPr bwMode="auto">
            <a:xfrm>
              <a:off x="1254125" y="1203598"/>
              <a:ext cx="2237755"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nSpc>
                  <a:spcPct val="150000"/>
                </a:lnSpc>
                <a:spcBef>
                  <a:spcPct val="50000"/>
                </a:spcBef>
              </a:pPr>
              <a:r>
                <a:rPr lang="zh-CN" altLang="en-US" sz="1000" b="1" dirty="0" smtClean="0">
                  <a:solidFill>
                    <a:schemeClr val="tx2"/>
                  </a:solidFill>
                  <a:latin typeface="微软雅黑" pitchFamily="34" charset="-122"/>
                  <a:ea typeface="微软雅黑" pitchFamily="34" charset="-122"/>
                </a:rPr>
                <a:t>车马驿站，二手车交易平台  支持交易平台的资讯、团购</a:t>
              </a:r>
              <a:endParaRPr lang="en-US" altLang="zh-CN" sz="1000" b="1" dirty="0" smtClean="0">
                <a:solidFill>
                  <a:schemeClr val="tx2"/>
                </a:solidFill>
                <a:latin typeface="微软雅黑" pitchFamily="34" charset="-122"/>
                <a:ea typeface="微软雅黑" pitchFamily="34" charset="-122"/>
              </a:endParaRPr>
            </a:p>
            <a:p>
              <a:pPr>
                <a:lnSpc>
                  <a:spcPct val="150000"/>
                </a:lnSpc>
                <a:spcBef>
                  <a:spcPct val="50000"/>
                </a:spcBef>
              </a:pPr>
              <a:r>
                <a:rPr lang="zh-CN" altLang="en-US" sz="1000" b="1" dirty="0" smtClean="0">
                  <a:solidFill>
                    <a:schemeClr val="tx2"/>
                  </a:solidFill>
                  <a:latin typeface="微软雅黑" pitchFamily="34" charset="-122"/>
                  <a:ea typeface="微软雅黑" pitchFamily="34" charset="-122"/>
                </a:rPr>
                <a:t>探讨过</a:t>
              </a:r>
              <a:r>
                <a:rPr lang="en-US" altLang="zh-CN" sz="1000" b="1" dirty="0" smtClean="0">
                  <a:solidFill>
                    <a:schemeClr val="tx2"/>
                  </a:solidFill>
                  <a:latin typeface="微软雅黑" pitchFamily="34" charset="-122"/>
                  <a:ea typeface="微软雅黑" pitchFamily="34" charset="-122"/>
                </a:rPr>
                <a:t>B2B</a:t>
              </a:r>
              <a:r>
                <a:rPr lang="zh-CN" altLang="en-US" sz="1000" b="1" dirty="0" smtClean="0">
                  <a:solidFill>
                    <a:schemeClr val="tx2"/>
                  </a:solidFill>
                  <a:latin typeface="微软雅黑" pitchFamily="34" charset="-122"/>
                  <a:ea typeface="微软雅黑" pitchFamily="34" charset="-122"/>
                </a:rPr>
                <a:t>的汽车用品购物平台</a:t>
              </a:r>
              <a:r>
                <a:rPr lang="en-US" altLang="zh-CN" sz="1000" b="1" dirty="0" smtClean="0">
                  <a:solidFill>
                    <a:schemeClr val="tx2"/>
                  </a:solidFill>
                  <a:latin typeface="微软雅黑" pitchFamily="34" charset="-122"/>
                  <a:ea typeface="微软雅黑" pitchFamily="34" charset="-122"/>
                </a:rPr>
                <a:t>……</a:t>
              </a:r>
            </a:p>
          </p:txBody>
        </p:sp>
        <p:sp>
          <p:nvSpPr>
            <p:cNvPr id="252" name="Line 38"/>
            <p:cNvSpPr>
              <a:spLocks noChangeShapeType="1"/>
            </p:cNvSpPr>
            <p:nvPr/>
          </p:nvSpPr>
          <p:spPr bwMode="auto">
            <a:xfrm rot="5400000" flipH="1">
              <a:off x="3491706" y="1771130"/>
              <a:ext cx="95408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3" name="Rectangle 39"/>
            <p:cNvSpPr>
              <a:spLocks noChangeArrowheads="1"/>
            </p:cNvSpPr>
            <p:nvPr/>
          </p:nvSpPr>
          <p:spPr bwMode="auto">
            <a:xfrm>
              <a:off x="3998913" y="1203598"/>
              <a:ext cx="205739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nSpc>
                  <a:spcPct val="120000"/>
                </a:lnSpc>
              </a:pPr>
              <a:r>
                <a:rPr lang="zh-CN" altLang="en-US" sz="1000" b="1" dirty="0" smtClean="0">
                  <a:solidFill>
                    <a:schemeClr val="tx2"/>
                  </a:solidFill>
                  <a:latin typeface="+mn-ea"/>
                  <a:ea typeface="+mn-ea"/>
                </a:rPr>
                <a:t>布局移动市场</a:t>
              </a:r>
              <a:r>
                <a:rPr lang="zh-CN" altLang="en-US" sz="1000" b="1" dirty="0">
                  <a:solidFill>
                    <a:schemeClr val="tx2"/>
                  </a:solidFill>
                  <a:latin typeface="+mn-ea"/>
                  <a:ea typeface="+mn-ea"/>
                </a:rPr>
                <a:t>、</a:t>
              </a:r>
              <a:r>
                <a:rPr lang="zh-CN" altLang="en-US" sz="1000" b="1" dirty="0" smtClean="0">
                  <a:solidFill>
                    <a:schemeClr val="tx2"/>
                  </a:solidFill>
                  <a:latin typeface="+mn-ea"/>
                  <a:ea typeface="+mn-ea"/>
                </a:rPr>
                <a:t>汽车后市场</a:t>
              </a:r>
            </a:p>
            <a:p>
              <a:pPr>
                <a:lnSpc>
                  <a:spcPct val="120000"/>
                </a:lnSpc>
              </a:pPr>
              <a:r>
                <a:rPr lang="zh-CN" altLang="en-US" sz="1000" b="1" dirty="0" smtClean="0">
                  <a:solidFill>
                    <a:schemeClr val="tx2"/>
                  </a:solidFill>
                  <a:latin typeface="+mn-ea"/>
                  <a:ea typeface="+mn-ea"/>
                </a:rPr>
                <a:t>产品：买车通、用车点评等</a:t>
              </a:r>
              <a:endParaRPr lang="en-US" altLang="zh-CN" sz="1000" b="1" dirty="0" smtClean="0">
                <a:solidFill>
                  <a:schemeClr val="tx2"/>
                </a:solidFill>
                <a:latin typeface="+mn-ea"/>
                <a:ea typeface="+mn-ea"/>
              </a:endParaRPr>
            </a:p>
            <a:p>
              <a:pPr>
                <a:lnSpc>
                  <a:spcPct val="120000"/>
                </a:lnSpc>
              </a:pPr>
              <a:r>
                <a:rPr lang="zh-CN" altLang="en-US" sz="1000" b="1" dirty="0" smtClean="0">
                  <a:solidFill>
                    <a:schemeClr val="tx2"/>
                  </a:solidFill>
                  <a:latin typeface="+mn-ea"/>
                  <a:ea typeface="+mn-ea"/>
                </a:rPr>
                <a:t>部分事件营销，小成本、大产出</a:t>
              </a:r>
            </a:p>
            <a:p>
              <a:pPr>
                <a:lnSpc>
                  <a:spcPct val="120000"/>
                </a:lnSpc>
              </a:pPr>
              <a:r>
                <a:rPr lang="zh-CN" altLang="en-US" sz="1000" b="1" dirty="0" smtClean="0">
                  <a:solidFill>
                    <a:schemeClr val="tx2"/>
                  </a:solidFill>
                  <a:latin typeface="+mn-ea"/>
                  <a:ea typeface="+mn-ea"/>
                </a:rPr>
                <a:t>建立车型集团的雏形</a:t>
              </a:r>
            </a:p>
          </p:txBody>
        </p:sp>
        <p:sp>
          <p:nvSpPr>
            <p:cNvPr id="254" name="Rectangle 41"/>
            <p:cNvSpPr>
              <a:spLocks noChangeArrowheads="1"/>
            </p:cNvSpPr>
            <p:nvPr/>
          </p:nvSpPr>
          <p:spPr bwMode="auto">
            <a:xfrm>
              <a:off x="2606675" y="3190544"/>
              <a:ext cx="2954904"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marL="228600" indent="-228600">
                <a:lnSpc>
                  <a:spcPct val="150000"/>
                </a:lnSpc>
              </a:pPr>
              <a:r>
                <a:rPr lang="zh-CN" altLang="en-US" sz="1000" b="1" dirty="0" smtClean="0">
                  <a:solidFill>
                    <a:schemeClr val="tx2"/>
                  </a:solidFill>
                  <a:latin typeface="微软雅黑" pitchFamily="34" charset="-122"/>
                  <a:ea typeface="微软雅黑" pitchFamily="34" charset="-122"/>
                </a:rPr>
                <a:t> 车讯网，影响范围走向全国市场</a:t>
              </a:r>
              <a:endParaRPr lang="en-US" altLang="zh-CN" sz="1000" b="1" dirty="0" smtClean="0">
                <a:solidFill>
                  <a:schemeClr val="tx2"/>
                </a:solidFill>
                <a:latin typeface="微软雅黑" pitchFamily="34" charset="-122"/>
                <a:ea typeface="微软雅黑" pitchFamily="34" charset="-122"/>
              </a:endParaRPr>
            </a:p>
            <a:p>
              <a:pPr marL="228600" indent="-228600">
                <a:lnSpc>
                  <a:spcPct val="150000"/>
                </a:lnSpc>
              </a:pPr>
              <a:r>
                <a:rPr lang="zh-CN" altLang="en-US" sz="1000" b="1" dirty="0" smtClean="0">
                  <a:solidFill>
                    <a:schemeClr val="tx2"/>
                  </a:solidFill>
                  <a:latin typeface="微软雅黑" pitchFamily="34" charset="-122"/>
                  <a:ea typeface="微软雅黑" pitchFamily="34" charset="-122"/>
                </a:rPr>
                <a:t> 垂直专业互联网媒体平台、资讯市场</a:t>
              </a:r>
              <a:endParaRPr lang="en-US" altLang="zh-CN" sz="1000" b="1" dirty="0" smtClean="0">
                <a:solidFill>
                  <a:schemeClr val="tx2"/>
                </a:solidFill>
                <a:latin typeface="微软雅黑" pitchFamily="34" charset="-122"/>
                <a:ea typeface="微软雅黑" pitchFamily="34" charset="-122"/>
              </a:endParaRPr>
            </a:p>
            <a:p>
              <a:pPr marL="228600" indent="-228600">
                <a:lnSpc>
                  <a:spcPct val="150000"/>
                </a:lnSpc>
              </a:pPr>
              <a:r>
                <a:rPr lang="zh-CN" altLang="en-US" sz="1000" b="1" dirty="0" smtClean="0">
                  <a:solidFill>
                    <a:schemeClr val="tx2"/>
                  </a:solidFill>
                  <a:latin typeface="微软雅黑" pitchFamily="34" charset="-122"/>
                  <a:ea typeface="微软雅黑" pitchFamily="34" charset="-122"/>
                </a:rPr>
                <a:t> 产品：星爷说车、终极</a:t>
              </a:r>
              <a:r>
                <a:rPr lang="en-US" altLang="zh-CN" sz="1000" b="1" dirty="0" smtClean="0">
                  <a:solidFill>
                    <a:schemeClr val="tx2"/>
                  </a:solidFill>
                  <a:latin typeface="微软雅黑" pitchFamily="34" charset="-122"/>
                  <a:ea typeface="微软雅黑" pitchFamily="34" charset="-122"/>
                </a:rPr>
                <a:t>PK</a:t>
              </a:r>
              <a:r>
                <a:rPr lang="zh-CN" altLang="en-US" sz="1000" b="1" dirty="0" smtClean="0">
                  <a:solidFill>
                    <a:schemeClr val="tx2"/>
                  </a:solidFill>
                  <a:latin typeface="微软雅黑" pitchFamily="34" charset="-122"/>
                  <a:ea typeface="微软雅黑" pitchFamily="34" charset="-122"/>
                </a:rPr>
                <a:t>、车商道、拆车坊</a:t>
              </a:r>
              <a:endParaRPr lang="en-US" altLang="zh-CN" sz="1000" b="1" dirty="0" smtClean="0">
                <a:solidFill>
                  <a:schemeClr val="tx2"/>
                </a:solidFill>
                <a:latin typeface="微软雅黑" pitchFamily="34" charset="-122"/>
                <a:ea typeface="微软雅黑" pitchFamily="34" charset="-122"/>
              </a:endParaRPr>
            </a:p>
          </p:txBody>
        </p:sp>
        <p:sp>
          <p:nvSpPr>
            <p:cNvPr id="255" name="Line 42"/>
            <p:cNvSpPr>
              <a:spLocks noChangeShapeType="1"/>
            </p:cNvSpPr>
            <p:nvPr/>
          </p:nvSpPr>
          <p:spPr bwMode="auto">
            <a:xfrm rot="5400000" flipH="1">
              <a:off x="4850606" y="3498330"/>
              <a:ext cx="95408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6" name="Rectangle 43"/>
            <p:cNvSpPr>
              <a:spLocks noChangeArrowheads="1"/>
            </p:cNvSpPr>
            <p:nvPr/>
          </p:nvSpPr>
          <p:spPr bwMode="auto">
            <a:xfrm>
              <a:off x="5436096" y="3190544"/>
              <a:ext cx="1677913"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nSpc>
                  <a:spcPct val="150000"/>
                </a:lnSpc>
              </a:pPr>
              <a:r>
                <a:rPr lang="zh-CN" altLang="en-US" sz="1000" b="1" dirty="0" smtClean="0">
                  <a:solidFill>
                    <a:schemeClr val="tx2"/>
                  </a:solidFill>
                  <a:latin typeface="+mn-ea"/>
                  <a:ea typeface="+mn-ea"/>
                </a:rPr>
                <a:t> 整站内容布局调整</a:t>
              </a:r>
            </a:p>
            <a:p>
              <a:pPr>
                <a:lnSpc>
                  <a:spcPct val="150000"/>
                </a:lnSpc>
              </a:pPr>
              <a:r>
                <a:rPr lang="zh-CN" altLang="en-US" sz="1000" b="1" dirty="0" smtClean="0">
                  <a:solidFill>
                    <a:schemeClr val="tx2"/>
                  </a:solidFill>
                  <a:latin typeface="+mn-ea"/>
                  <a:ea typeface="+mn-ea"/>
                </a:rPr>
                <a:t> </a:t>
              </a:r>
              <a:r>
                <a:rPr lang="en-US" altLang="zh-CN" sz="1000" b="1" dirty="0" smtClean="0">
                  <a:solidFill>
                    <a:schemeClr val="tx2"/>
                  </a:solidFill>
                  <a:latin typeface="+mn-ea"/>
                  <a:ea typeface="+mn-ea"/>
                </a:rPr>
                <a:t>80</a:t>
              </a:r>
              <a:r>
                <a:rPr lang="zh-CN" altLang="en-US" sz="1000" b="1" dirty="0" smtClean="0">
                  <a:solidFill>
                    <a:schemeClr val="tx2"/>
                  </a:solidFill>
                  <a:latin typeface="+mn-ea"/>
                  <a:ea typeface="+mn-ea"/>
                </a:rPr>
                <a:t>个城市分站上线</a:t>
              </a:r>
            </a:p>
            <a:p>
              <a:pPr>
                <a:lnSpc>
                  <a:spcPct val="150000"/>
                </a:lnSpc>
              </a:pPr>
              <a:r>
                <a:rPr lang="zh-CN" altLang="en-US" sz="1000" b="1" dirty="0" smtClean="0">
                  <a:solidFill>
                    <a:schemeClr val="tx2"/>
                  </a:solidFill>
                  <a:latin typeface="+mn-ea"/>
                  <a:ea typeface="+mn-ea"/>
                </a:rPr>
                <a:t> 业务模式逐步完善</a:t>
              </a:r>
              <a:endParaRPr lang="zh-CN" altLang="en-US" sz="1000" b="1" dirty="0">
                <a:solidFill>
                  <a:schemeClr val="tx2"/>
                </a:solidFill>
                <a:latin typeface="+mn-ea"/>
                <a:ea typeface="+mn-ea"/>
              </a:endParaRPr>
            </a:p>
          </p:txBody>
        </p:sp>
        <p:sp>
          <p:nvSpPr>
            <p:cNvPr id="266" name="Line 53"/>
            <p:cNvSpPr>
              <a:spLocks noChangeShapeType="1"/>
            </p:cNvSpPr>
            <p:nvPr/>
          </p:nvSpPr>
          <p:spPr bwMode="auto">
            <a:xfrm rot="5400000" flipH="1">
              <a:off x="6209506" y="1771130"/>
              <a:ext cx="95408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7" name="Rectangle 54"/>
            <p:cNvSpPr>
              <a:spLocks noChangeArrowheads="1"/>
            </p:cNvSpPr>
            <p:nvPr/>
          </p:nvSpPr>
          <p:spPr bwMode="auto">
            <a:xfrm>
              <a:off x="7052812" y="1023046"/>
              <a:ext cx="1834347"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00" b="1" dirty="0" smtClean="0">
                  <a:solidFill>
                    <a:schemeClr val="tx2"/>
                  </a:solidFill>
                  <a:latin typeface="+mn-ea"/>
                  <a:ea typeface="+mn-ea"/>
                </a:rPr>
                <a:t>海外版正式上线</a:t>
              </a:r>
              <a:endParaRPr lang="en-US" altLang="zh-CN" sz="1000" b="1" dirty="0" smtClean="0">
                <a:solidFill>
                  <a:schemeClr val="tx2"/>
                </a:solidFill>
                <a:latin typeface="+mn-ea"/>
                <a:ea typeface="+mn-ea"/>
              </a:endParaRPr>
            </a:p>
            <a:p>
              <a:pPr eaLnBrk="1" hangingPunct="1">
                <a:lnSpc>
                  <a:spcPct val="150000"/>
                </a:lnSpc>
              </a:pPr>
              <a:r>
                <a:rPr lang="zh-CN" altLang="en-US" sz="1000" b="1" dirty="0" smtClean="0">
                  <a:solidFill>
                    <a:schemeClr val="tx2"/>
                  </a:solidFill>
                  <a:latin typeface="+mn-ea"/>
                  <a:ea typeface="+mn-ea"/>
                </a:rPr>
                <a:t>与国美在线达成合作协议</a:t>
              </a:r>
              <a:endParaRPr lang="en-US" altLang="zh-CN" sz="1000" b="1" dirty="0" smtClean="0">
                <a:solidFill>
                  <a:schemeClr val="tx2"/>
                </a:solidFill>
                <a:latin typeface="+mn-ea"/>
                <a:ea typeface="+mn-ea"/>
              </a:endParaRPr>
            </a:p>
            <a:p>
              <a:pPr eaLnBrk="1" hangingPunct="1">
                <a:lnSpc>
                  <a:spcPct val="150000"/>
                </a:lnSpc>
              </a:pPr>
              <a:r>
                <a:rPr lang="zh-CN" altLang="en-US" sz="1000" b="1" dirty="0" smtClean="0">
                  <a:solidFill>
                    <a:schemeClr val="tx2"/>
                  </a:solidFill>
                  <a:latin typeface="+mn-ea"/>
                  <a:ea typeface="+mn-ea"/>
                </a:rPr>
                <a:t>新版网站上线</a:t>
              </a:r>
              <a:endParaRPr lang="en-US" altLang="zh-CN" sz="1000" b="1" dirty="0" smtClean="0">
                <a:solidFill>
                  <a:schemeClr val="tx2"/>
                </a:solidFill>
                <a:latin typeface="+mn-ea"/>
                <a:ea typeface="+mn-ea"/>
              </a:endParaRPr>
            </a:p>
            <a:p>
              <a:pPr>
                <a:lnSpc>
                  <a:spcPct val="150000"/>
                </a:lnSpc>
              </a:pPr>
              <a:r>
                <a:rPr lang="zh-CN" altLang="en-US" sz="1000" b="1" dirty="0" smtClean="0">
                  <a:solidFill>
                    <a:schemeClr val="tx2"/>
                  </a:solidFill>
                  <a:latin typeface="+mn-ea"/>
                  <a:ea typeface="+mn-ea"/>
                </a:rPr>
                <a:t>哈尔滨线下交付中心成立</a:t>
              </a:r>
              <a:endParaRPr lang="en-US" altLang="zh-CN" sz="1000" b="1" dirty="0" smtClean="0">
                <a:solidFill>
                  <a:schemeClr val="tx2"/>
                </a:solidFill>
                <a:latin typeface="+mn-ea"/>
                <a:ea typeface="+mn-ea"/>
              </a:endParaRPr>
            </a:p>
            <a:p>
              <a:pPr>
                <a:lnSpc>
                  <a:spcPct val="150000"/>
                </a:lnSpc>
              </a:pPr>
              <a:r>
                <a:rPr lang="zh-CN" altLang="en-US" sz="1000" b="1" dirty="0" smtClean="0">
                  <a:solidFill>
                    <a:schemeClr val="tx2"/>
                  </a:solidFill>
                  <a:latin typeface="+mn-ea"/>
                  <a:ea typeface="+mn-ea"/>
                </a:rPr>
                <a:t>携手京东举办购车节</a:t>
              </a:r>
              <a:endParaRPr lang="en-US" altLang="zh-CN" sz="1000" b="1" dirty="0" smtClean="0">
                <a:solidFill>
                  <a:schemeClr val="tx2"/>
                </a:solidFill>
                <a:latin typeface="+mn-ea"/>
                <a:ea typeface="+mn-ea"/>
              </a:endParaRPr>
            </a:p>
            <a:p>
              <a:pPr>
                <a:lnSpc>
                  <a:spcPct val="150000"/>
                </a:lnSpc>
              </a:pPr>
              <a:r>
                <a:rPr lang="zh-CN" altLang="en-US" sz="1000" b="1" dirty="0" smtClean="0">
                  <a:solidFill>
                    <a:schemeClr val="tx2"/>
                  </a:solidFill>
                  <a:latin typeface="+mn-ea"/>
                </a:rPr>
                <a:t>车讯互联平台搭建完成</a:t>
              </a:r>
              <a:endParaRPr lang="en-US" altLang="zh-CN" sz="1000" b="1" dirty="0">
                <a:solidFill>
                  <a:schemeClr val="tx2"/>
                </a:solidFill>
                <a:latin typeface="+mn-ea"/>
              </a:endParaRPr>
            </a:p>
          </p:txBody>
        </p:sp>
      </p:grpSp>
      <p:grpSp>
        <p:nvGrpSpPr>
          <p:cNvPr id="5" name="组合 4"/>
          <p:cNvGrpSpPr/>
          <p:nvPr/>
        </p:nvGrpSpPr>
        <p:grpSpPr>
          <a:xfrm>
            <a:off x="1547664" y="875836"/>
            <a:ext cx="5971543" cy="975834"/>
            <a:chOff x="345832" y="919678"/>
            <a:chExt cx="5971543" cy="975834"/>
          </a:xfrm>
        </p:grpSpPr>
        <p:sp>
          <p:nvSpPr>
            <p:cNvPr id="268" name="矩形 267"/>
            <p:cNvSpPr/>
            <p:nvPr/>
          </p:nvSpPr>
          <p:spPr>
            <a:xfrm>
              <a:off x="345832" y="919678"/>
              <a:ext cx="3203848" cy="584775"/>
            </a:xfrm>
            <a:prstGeom prst="rect">
              <a:avLst/>
            </a:prstGeom>
            <a:noFill/>
            <a:ln>
              <a:noFill/>
            </a:ln>
          </p:spPr>
          <p:style>
            <a:lnRef idx="0">
              <a:schemeClr val="accent5"/>
            </a:lnRef>
            <a:fillRef idx="3">
              <a:schemeClr val="accent5"/>
            </a:fillRef>
            <a:effectRef idx="3">
              <a:schemeClr val="accent5"/>
            </a:effectRef>
            <a:fontRef idx="minor">
              <a:schemeClr val="lt1"/>
            </a:fontRef>
          </p:style>
          <p:txBody>
            <a:bodyPr wrap="square">
              <a:spAutoFit/>
            </a:bodyPr>
            <a:lstStyle/>
            <a:p>
              <a:r>
                <a:rPr lang="zh-CN" altLang="en-US" sz="3200" b="1" dirty="0" smtClean="0">
                  <a:solidFill>
                    <a:schemeClr val="accent2"/>
                  </a:solidFill>
                  <a:effectLst>
                    <a:outerShdw blurRad="38100" dist="38100" dir="2700000" algn="tl">
                      <a:srgbClr val="000000">
                        <a:alpha val="43137"/>
                      </a:srgbClr>
                    </a:outerShdw>
                  </a:effectLst>
                  <a:latin typeface="微软雅黑" pitchFamily="34" charset="-122"/>
                  <a:ea typeface="微软雅黑" pitchFamily="34" charset="-122"/>
                  <a:cs typeface="Times New Roman" pitchFamily="18" charset="0"/>
                </a:rPr>
                <a:t>一步一个脚印</a:t>
              </a:r>
              <a:endParaRPr lang="en-US" altLang="zh-CN" sz="2000" b="1" dirty="0" smtClean="0">
                <a:solidFill>
                  <a:schemeClr val="accent2"/>
                </a:solidFill>
                <a:effectLst>
                  <a:outerShdw blurRad="38100" dist="38100" dir="2700000" algn="tl">
                    <a:srgbClr val="000000">
                      <a:alpha val="43137"/>
                    </a:srgbClr>
                  </a:outerShdw>
                </a:effectLst>
                <a:latin typeface="微软雅黑" pitchFamily="34" charset="-122"/>
                <a:ea typeface="微软雅黑" pitchFamily="34" charset="-122"/>
                <a:cs typeface="Times New Roman" pitchFamily="18" charset="0"/>
              </a:endParaRPr>
            </a:p>
          </p:txBody>
        </p:sp>
        <p:sp>
          <p:nvSpPr>
            <p:cNvPr id="4" name="矩形 3"/>
            <p:cNvSpPr/>
            <p:nvPr/>
          </p:nvSpPr>
          <p:spPr>
            <a:xfrm>
              <a:off x="3097949" y="972182"/>
              <a:ext cx="3219426" cy="923330"/>
            </a:xfrm>
            <a:prstGeom prst="rect">
              <a:avLst/>
            </a:prstGeom>
          </p:spPr>
          <p:txBody>
            <a:bodyPr wrap="square">
              <a:spAutoFit/>
            </a:bodyPr>
            <a:lstStyle/>
            <a:p>
              <a:pPr lvl="0"/>
              <a:r>
                <a:rPr lang="zh-CN" altLang="en-US" b="1" dirty="0">
                  <a:solidFill>
                    <a:srgbClr val="C0504D"/>
                  </a:solidFill>
                  <a:latin typeface="微软雅黑" pitchFamily="34" charset="-122"/>
                  <a:ea typeface="微软雅黑" pitchFamily="34" charset="-122"/>
                  <a:cs typeface="Times New Roman" pitchFamily="18" charset="0"/>
                </a:rPr>
                <a:t>由单一网站到综合性车市媒体</a:t>
              </a:r>
              <a:endParaRPr lang="en-US" altLang="zh-CN" b="1" dirty="0">
                <a:solidFill>
                  <a:srgbClr val="C0504D"/>
                </a:solidFill>
                <a:latin typeface="微软雅黑" pitchFamily="34" charset="-122"/>
                <a:ea typeface="微软雅黑" pitchFamily="34" charset="-122"/>
                <a:cs typeface="Times New Roman" pitchFamily="18" charset="0"/>
              </a:endParaRPr>
            </a:p>
            <a:p>
              <a:pPr lvl="0"/>
              <a:r>
                <a:rPr lang="zh-CN" altLang="en-US" b="1" dirty="0">
                  <a:solidFill>
                    <a:srgbClr val="C0504D"/>
                  </a:solidFill>
                  <a:latin typeface="微软雅黑" pitchFamily="34" charset="-122"/>
                  <a:ea typeface="微软雅黑" pitchFamily="34" charset="-122"/>
                  <a:cs typeface="Times New Roman" pitchFamily="18" charset="0"/>
                </a:rPr>
                <a:t>由</a:t>
              </a:r>
              <a:r>
                <a:rPr lang="en-US" altLang="zh-CN" b="1" dirty="0">
                  <a:solidFill>
                    <a:srgbClr val="C0504D"/>
                  </a:solidFill>
                  <a:latin typeface="微软雅黑" pitchFamily="34" charset="-122"/>
                  <a:ea typeface="微软雅黑" pitchFamily="34" charset="-122"/>
                  <a:cs typeface="Times New Roman" pitchFamily="18" charset="0"/>
                </a:rPr>
                <a:t>PC</a:t>
              </a:r>
              <a:r>
                <a:rPr lang="zh-CN" altLang="en-US" b="1" dirty="0">
                  <a:solidFill>
                    <a:srgbClr val="C0504D"/>
                  </a:solidFill>
                  <a:latin typeface="微软雅黑" pitchFamily="34" charset="-122"/>
                  <a:ea typeface="微软雅黑" pitchFamily="34" charset="-122"/>
                  <a:cs typeface="Times New Roman" pitchFamily="18" charset="0"/>
                </a:rPr>
                <a:t>到移动端</a:t>
              </a:r>
              <a:endParaRPr lang="en-US" altLang="zh-CN" b="1" dirty="0">
                <a:solidFill>
                  <a:srgbClr val="C0504D"/>
                </a:solidFill>
                <a:latin typeface="微软雅黑" pitchFamily="34" charset="-122"/>
                <a:ea typeface="微软雅黑" pitchFamily="34" charset="-122"/>
                <a:cs typeface="Times New Roman" pitchFamily="18" charset="0"/>
              </a:endParaRPr>
            </a:p>
            <a:p>
              <a:pPr lvl="0"/>
              <a:r>
                <a:rPr lang="zh-CN" altLang="en-US" b="1" dirty="0">
                  <a:solidFill>
                    <a:srgbClr val="C0504D"/>
                  </a:solidFill>
                  <a:latin typeface="微软雅黑" pitchFamily="34" charset="-122"/>
                  <a:ea typeface="微软雅黑" pitchFamily="34" charset="-122"/>
                  <a:cs typeface="Times New Roman" pitchFamily="18" charset="0"/>
                </a:rPr>
                <a:t>由被动接单到客户主动送单</a:t>
              </a:r>
              <a:endParaRPr lang="zh-CN" altLang="en-US" b="1" dirty="0">
                <a:solidFill>
                  <a:srgbClr val="C0504D"/>
                </a:solidFill>
                <a:latin typeface="微软雅黑" pitchFamily="34" charset="-122"/>
                <a:ea typeface="微软雅黑" pitchFamily="34" charset="-122"/>
              </a:endParaRPr>
            </a:p>
          </p:txBody>
        </p:sp>
      </p:grpSp>
      <p:sp>
        <p:nvSpPr>
          <p:cNvPr id="54" name="TextBox 53"/>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历程</a:t>
            </a:r>
            <a:endParaRPr lang="zh-CN" altLang="en-US" sz="2000" b="1" dirty="0">
              <a:solidFill>
                <a:schemeClr val="bg1"/>
              </a:solidFill>
            </a:endParaRPr>
          </a:p>
        </p:txBody>
      </p:sp>
    </p:spTree>
    <p:extLst>
      <p:ext uri="{BB962C8B-B14F-4D97-AF65-F5344CB8AC3E}">
        <p14:creationId xmlns:p14="http://schemas.microsoft.com/office/powerpoint/2010/main" val="11919042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431961" y="1330936"/>
            <a:ext cx="4695783" cy="3185030"/>
            <a:chOff x="1431961" y="1330936"/>
            <a:chExt cx="2591567" cy="1757794"/>
          </a:xfrm>
        </p:grpSpPr>
        <p:grpSp>
          <p:nvGrpSpPr>
            <p:cNvPr id="33" name="组 1"/>
            <p:cNvGrpSpPr/>
            <p:nvPr/>
          </p:nvGrpSpPr>
          <p:grpSpPr>
            <a:xfrm>
              <a:off x="1431961" y="1330936"/>
              <a:ext cx="2591567" cy="1756603"/>
              <a:chOff x="3932626" y="2872688"/>
              <a:chExt cx="4660072" cy="2351781"/>
            </a:xfrm>
          </p:grpSpPr>
          <p:sp>
            <p:nvSpPr>
              <p:cNvPr id="38" name="矩形 37"/>
              <p:cNvSpPr/>
              <p:nvPr/>
            </p:nvSpPr>
            <p:spPr>
              <a:xfrm>
                <a:off x="3932626" y="2872688"/>
                <a:ext cx="576263" cy="427037"/>
              </a:xfrm>
              <a:prstGeom prst="rect">
                <a:avLst/>
              </a:prstGeom>
              <a:solidFill>
                <a:srgbClr val="93CDDD"/>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a:defRPr/>
                </a:pPr>
                <a:r>
                  <a:rPr kumimoji="1" lang="en-US" altLang="zh-CN"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rPr>
                  <a:t>1</a:t>
                </a:r>
                <a:endParaRPr kumimoji="1" lang="zh-CN" altLang="en-US"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endParaRPr>
              </a:p>
            </p:txBody>
          </p:sp>
          <p:sp>
            <p:nvSpPr>
              <p:cNvPr id="39" name="矩形 38"/>
              <p:cNvSpPr/>
              <p:nvPr/>
            </p:nvSpPr>
            <p:spPr>
              <a:xfrm>
                <a:off x="3932626" y="3544676"/>
                <a:ext cx="576263" cy="427037"/>
              </a:xfrm>
              <a:prstGeom prst="rect">
                <a:avLst/>
              </a:prstGeom>
              <a:solidFill>
                <a:schemeClr val="accent5">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a:defRPr/>
                </a:pPr>
                <a:r>
                  <a:rPr kumimoji="1" lang="en-US" altLang="zh-CN"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rPr>
                  <a:t>2</a:t>
                </a:r>
                <a:endParaRPr kumimoji="1" lang="zh-CN" altLang="en-US"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endParaRPr>
              </a:p>
            </p:txBody>
          </p:sp>
          <p:sp>
            <p:nvSpPr>
              <p:cNvPr id="40" name="矩形 39"/>
              <p:cNvSpPr/>
              <p:nvPr/>
            </p:nvSpPr>
            <p:spPr>
              <a:xfrm>
                <a:off x="3943738" y="4151617"/>
                <a:ext cx="576262" cy="427037"/>
              </a:xfrm>
              <a:prstGeom prst="rect">
                <a:avLst/>
              </a:prstGeom>
              <a:solidFill>
                <a:schemeClr val="accent1">
                  <a:lumMod val="75000"/>
                </a:schemeClr>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a:defRPr/>
                </a:pPr>
                <a:r>
                  <a:rPr kumimoji="1" lang="en-US" altLang="zh-CN"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rPr>
                  <a:t>3</a:t>
                </a:r>
                <a:endParaRPr kumimoji="1" lang="zh-CN" altLang="en-US"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endParaRPr>
              </a:p>
            </p:txBody>
          </p:sp>
          <p:sp>
            <p:nvSpPr>
              <p:cNvPr id="41" name="矩形 40"/>
              <p:cNvSpPr/>
              <p:nvPr/>
            </p:nvSpPr>
            <p:spPr>
              <a:xfrm>
                <a:off x="3950089" y="4797432"/>
                <a:ext cx="574675" cy="427037"/>
              </a:xfrm>
              <a:prstGeom prst="rect">
                <a:avLst/>
              </a:prstGeom>
              <a:solidFill>
                <a:schemeClr val="accent5">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a:defRPr/>
                </a:pPr>
                <a:r>
                  <a:rPr kumimoji="1" lang="en-US" altLang="zh-CN"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rPr>
                  <a:t>4</a:t>
                </a:r>
                <a:endParaRPr kumimoji="1" lang="zh-CN" altLang="en-US"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endParaRPr>
              </a:p>
            </p:txBody>
          </p:sp>
          <p:sp>
            <p:nvSpPr>
              <p:cNvPr id="42" name="矩形 41"/>
              <p:cNvSpPr/>
              <p:nvPr/>
            </p:nvSpPr>
            <p:spPr>
              <a:xfrm>
                <a:off x="4679116" y="2989868"/>
                <a:ext cx="3621067" cy="227412"/>
              </a:xfrm>
              <a:prstGeom prst="rect">
                <a:avLst/>
              </a:prstGeom>
              <a:ln>
                <a:noFill/>
              </a:ln>
            </p:spPr>
            <p:txBody>
              <a:bodyPr wrap="square" anchor="ctr">
                <a:spAutoFit/>
              </a:bodyPr>
              <a:lstStyle/>
              <a:p>
                <a:pPr>
                  <a:defRPr/>
                </a:pPr>
                <a:r>
                  <a:rPr lang="zh-CN" altLang="en-US" sz="1400" b="1" dirty="0" smtClean="0">
                    <a:solidFill>
                      <a:srgbClr val="93CDDD"/>
                    </a:solidFill>
                    <a:latin typeface="微软雅黑" pitchFamily="34" charset="-122"/>
                    <a:ea typeface="微软雅黑" pitchFamily="34" charset="-122"/>
                  </a:rPr>
                  <a:t>一枝独秀也要百花齐放</a:t>
                </a:r>
                <a:r>
                  <a:rPr lang="en-US" altLang="zh-CN" sz="1400" b="1" dirty="0" smtClean="0">
                    <a:solidFill>
                      <a:srgbClr val="93CDDD"/>
                    </a:solidFill>
                    <a:latin typeface="微软雅黑" pitchFamily="34" charset="-122"/>
                    <a:ea typeface="微软雅黑" pitchFamily="34" charset="-122"/>
                  </a:rPr>
                  <a:t>—</a:t>
                </a:r>
                <a:r>
                  <a:rPr lang="zh-CN" altLang="en-US" sz="1400" b="1" dirty="0" smtClean="0">
                    <a:solidFill>
                      <a:srgbClr val="93CDDD"/>
                    </a:solidFill>
                    <a:latin typeface="微软雅黑" pitchFamily="34" charset="-122"/>
                    <a:ea typeface="微软雅黑" pitchFamily="34" charset="-122"/>
                  </a:rPr>
                  <a:t>团队</a:t>
                </a:r>
                <a:endParaRPr lang="zh-CN" altLang="zh-CN" sz="1400" b="1" dirty="0">
                  <a:solidFill>
                    <a:srgbClr val="93CDDD"/>
                  </a:solidFill>
                  <a:latin typeface="微软雅黑" pitchFamily="34" charset="-122"/>
                  <a:ea typeface="微软雅黑" pitchFamily="34" charset="-122"/>
                </a:endParaRPr>
              </a:p>
            </p:txBody>
          </p:sp>
          <p:sp>
            <p:nvSpPr>
              <p:cNvPr id="43" name="矩形 42"/>
              <p:cNvSpPr/>
              <p:nvPr/>
            </p:nvSpPr>
            <p:spPr>
              <a:xfrm>
                <a:off x="4703371" y="3609337"/>
                <a:ext cx="3375497" cy="227412"/>
              </a:xfrm>
              <a:prstGeom prst="rect">
                <a:avLst/>
              </a:prstGeom>
              <a:ln>
                <a:noFill/>
              </a:ln>
            </p:spPr>
            <p:txBody>
              <a:bodyPr wrap="square" anchor="ctr">
                <a:spAutoFit/>
              </a:bodyPr>
              <a:lstStyle/>
              <a:p>
                <a:pPr>
                  <a:defRPr/>
                </a:pPr>
                <a:r>
                  <a:rPr lang="zh-CN" altLang="en-US" sz="1400" b="1" dirty="0" smtClean="0">
                    <a:solidFill>
                      <a:schemeClr val="accent5">
                        <a:lumMod val="60000"/>
                        <a:lumOff val="40000"/>
                      </a:schemeClr>
                    </a:solidFill>
                    <a:latin typeface="微软雅黑" pitchFamily="34" charset="-122"/>
                    <a:ea typeface="微软雅黑" pitchFamily="34" charset="-122"/>
                  </a:rPr>
                  <a:t>坚定踏实走好每一步</a:t>
                </a:r>
                <a:r>
                  <a:rPr lang="en-US" altLang="zh-CN" sz="1400" b="1" dirty="0" smtClean="0">
                    <a:solidFill>
                      <a:schemeClr val="accent5">
                        <a:lumMod val="60000"/>
                        <a:lumOff val="40000"/>
                      </a:schemeClr>
                    </a:solidFill>
                    <a:latin typeface="微软雅黑" pitchFamily="34" charset="-122"/>
                    <a:ea typeface="微软雅黑" pitchFamily="34" charset="-122"/>
                  </a:rPr>
                  <a:t>—</a:t>
                </a:r>
                <a:r>
                  <a:rPr lang="zh-CN" altLang="en-US" sz="1400" b="1" dirty="0" smtClean="0">
                    <a:solidFill>
                      <a:schemeClr val="accent5">
                        <a:lumMod val="60000"/>
                        <a:lumOff val="40000"/>
                      </a:schemeClr>
                    </a:solidFill>
                    <a:latin typeface="微软雅黑" pitchFamily="34" charset="-122"/>
                    <a:ea typeface="微软雅黑" pitchFamily="34" charset="-122"/>
                  </a:rPr>
                  <a:t>历程</a:t>
                </a:r>
                <a:endParaRPr lang="zh-CN" altLang="zh-CN" sz="1400" b="1" dirty="0">
                  <a:solidFill>
                    <a:schemeClr val="accent5">
                      <a:lumMod val="60000"/>
                      <a:lumOff val="40000"/>
                    </a:schemeClr>
                  </a:solidFill>
                  <a:latin typeface="微软雅黑" pitchFamily="34" charset="-122"/>
                  <a:ea typeface="微软雅黑" pitchFamily="34" charset="-122"/>
                </a:endParaRPr>
              </a:p>
            </p:txBody>
          </p:sp>
          <p:sp>
            <p:nvSpPr>
              <p:cNvPr id="44" name="矩形 43"/>
              <p:cNvSpPr/>
              <p:nvPr/>
            </p:nvSpPr>
            <p:spPr>
              <a:xfrm>
                <a:off x="4703371" y="4204877"/>
                <a:ext cx="3889327" cy="272894"/>
              </a:xfrm>
              <a:prstGeom prst="rect">
                <a:avLst/>
              </a:prstGeom>
              <a:ln>
                <a:noFill/>
              </a:ln>
            </p:spPr>
            <p:txBody>
              <a:bodyPr wrap="square" anchor="ctr">
                <a:spAutoFit/>
              </a:bodyPr>
              <a:lstStyle/>
              <a:p>
                <a:pPr>
                  <a:defRPr/>
                </a:pPr>
                <a:r>
                  <a:rPr lang="zh-CN" altLang="en-US" b="1" dirty="0" smtClean="0">
                    <a:solidFill>
                      <a:srgbClr val="376092"/>
                    </a:solidFill>
                    <a:latin typeface="微软雅黑" pitchFamily="34" charset="-122"/>
                    <a:ea typeface="微软雅黑" pitchFamily="34" charset="-122"/>
                  </a:rPr>
                  <a:t>每颗螺丝钉都不可或缺</a:t>
                </a:r>
                <a:r>
                  <a:rPr lang="en-US" altLang="zh-CN" b="1" dirty="0" smtClean="0">
                    <a:solidFill>
                      <a:srgbClr val="376092"/>
                    </a:solidFill>
                    <a:latin typeface="微软雅黑" pitchFamily="34" charset="-122"/>
                    <a:ea typeface="微软雅黑" pitchFamily="34" charset="-122"/>
                  </a:rPr>
                  <a:t>—</a:t>
                </a:r>
                <a:r>
                  <a:rPr lang="zh-CN" altLang="en-US" b="1" dirty="0" smtClean="0">
                    <a:solidFill>
                      <a:srgbClr val="376092"/>
                    </a:solidFill>
                    <a:latin typeface="微软雅黑" pitchFamily="34" charset="-122"/>
                    <a:ea typeface="微软雅黑" pitchFamily="34" charset="-122"/>
                  </a:rPr>
                  <a:t>架构</a:t>
                </a:r>
                <a:endParaRPr lang="zh-CN" altLang="zh-CN" b="1" dirty="0" smtClean="0">
                  <a:solidFill>
                    <a:srgbClr val="376092"/>
                  </a:solidFill>
                  <a:latin typeface="微软雅黑" pitchFamily="34" charset="-122"/>
                  <a:ea typeface="微软雅黑" pitchFamily="34" charset="-122"/>
                </a:endParaRPr>
              </a:p>
            </p:txBody>
          </p:sp>
          <p:sp>
            <p:nvSpPr>
              <p:cNvPr id="45" name="矩形 44"/>
              <p:cNvSpPr/>
              <p:nvPr/>
            </p:nvSpPr>
            <p:spPr>
              <a:xfrm>
                <a:off x="4703371" y="4848272"/>
                <a:ext cx="3760870" cy="227412"/>
              </a:xfrm>
              <a:prstGeom prst="rect">
                <a:avLst/>
              </a:prstGeom>
              <a:ln>
                <a:noFill/>
              </a:ln>
            </p:spPr>
            <p:txBody>
              <a:bodyPr wrap="square" anchor="ctr">
                <a:spAutoFit/>
              </a:bodyPr>
              <a:lstStyle/>
              <a:p>
                <a:pPr>
                  <a:defRPr/>
                </a:pPr>
                <a:r>
                  <a:rPr lang="zh-CN" altLang="en-US" sz="1400" b="1" dirty="0" smtClean="0">
                    <a:solidFill>
                      <a:schemeClr val="accent5">
                        <a:lumMod val="60000"/>
                        <a:lumOff val="40000"/>
                      </a:schemeClr>
                    </a:solidFill>
                    <a:latin typeface="微软雅黑" pitchFamily="34" charset="-122"/>
                    <a:ea typeface="微软雅黑" pitchFamily="34" charset="-122"/>
                  </a:rPr>
                  <a:t>盈利也是成功的一种标志</a:t>
                </a:r>
                <a:r>
                  <a:rPr lang="en-US" altLang="zh-CN" sz="1400" b="1" dirty="0" smtClean="0">
                    <a:solidFill>
                      <a:schemeClr val="accent5">
                        <a:lumMod val="60000"/>
                        <a:lumOff val="40000"/>
                      </a:schemeClr>
                    </a:solidFill>
                    <a:latin typeface="微软雅黑" pitchFamily="34" charset="-122"/>
                    <a:ea typeface="微软雅黑" pitchFamily="34" charset="-122"/>
                  </a:rPr>
                  <a:t>—</a:t>
                </a:r>
                <a:r>
                  <a:rPr lang="zh-CN" altLang="en-US" sz="1400" b="1" dirty="0" smtClean="0">
                    <a:solidFill>
                      <a:schemeClr val="accent5">
                        <a:lumMod val="60000"/>
                        <a:lumOff val="40000"/>
                      </a:schemeClr>
                    </a:solidFill>
                    <a:latin typeface="微软雅黑" pitchFamily="34" charset="-122"/>
                    <a:ea typeface="微软雅黑" pitchFamily="34" charset="-122"/>
                  </a:rPr>
                  <a:t>盈利模式</a:t>
                </a:r>
                <a:endParaRPr lang="zh-CN" altLang="zh-CN" sz="1400" b="1" dirty="0" smtClean="0">
                  <a:solidFill>
                    <a:schemeClr val="accent5">
                      <a:lumMod val="60000"/>
                      <a:lumOff val="40000"/>
                    </a:schemeClr>
                  </a:solidFill>
                  <a:latin typeface="微软雅黑" pitchFamily="34" charset="-122"/>
                  <a:ea typeface="微软雅黑" pitchFamily="34" charset="-122"/>
                </a:endParaRPr>
              </a:p>
            </p:txBody>
          </p:sp>
        </p:grpSp>
        <p:sp>
          <p:nvSpPr>
            <p:cNvPr id="34" name="直接连接符 26"/>
            <p:cNvSpPr>
              <a:spLocks noChangeShapeType="1"/>
            </p:cNvSpPr>
            <p:nvPr/>
          </p:nvSpPr>
          <p:spPr bwMode="auto">
            <a:xfrm>
              <a:off x="1847100" y="1658780"/>
              <a:ext cx="2160000" cy="1190"/>
            </a:xfrm>
            <a:prstGeom prst="line">
              <a:avLst/>
            </a:prstGeom>
            <a:noFill/>
            <a:ln w="9525" cap="flat" cmpd="sng">
              <a:noFill/>
              <a:prstDash val="sysDash"/>
              <a:round/>
              <a:headEnd/>
              <a:tailEnd/>
            </a:ln>
            <a:extLst>
              <a:ext uri="{909E8E84-426E-40DD-AFC4-6F175D3DCCD1}">
                <a14:hiddenFill xmlns:a14="http://schemas.microsoft.com/office/drawing/2010/main">
                  <a:noFill/>
                </a14:hiddenFill>
              </a:ext>
            </a:extLst>
          </p:spPr>
          <p:txBody>
            <a:bodyPr lIns="91440" tIns="45720" rIns="91440" bIns="45720"/>
            <a:lstStyle/>
            <a:p>
              <a:endParaRPr lang="zh-CN" altLang="en-US">
                <a:latin typeface="微软雅黑" pitchFamily="34" charset="-122"/>
                <a:ea typeface="微软雅黑" pitchFamily="34" charset="-122"/>
              </a:endParaRPr>
            </a:p>
          </p:txBody>
        </p:sp>
        <p:sp>
          <p:nvSpPr>
            <p:cNvPr id="35" name="直接连接符 26"/>
            <p:cNvSpPr>
              <a:spLocks noChangeShapeType="1"/>
            </p:cNvSpPr>
            <p:nvPr/>
          </p:nvSpPr>
          <p:spPr bwMode="auto">
            <a:xfrm>
              <a:off x="1847100" y="2158847"/>
              <a:ext cx="2160000" cy="1190"/>
            </a:xfrm>
            <a:prstGeom prst="line">
              <a:avLst/>
            </a:prstGeom>
            <a:noFill/>
            <a:ln w="9525" cap="flat" cmpd="sng">
              <a:noFill/>
              <a:prstDash val="sysDash"/>
              <a:round/>
              <a:headEnd/>
              <a:tailEnd/>
            </a:ln>
            <a:extLst>
              <a:ext uri="{909E8E84-426E-40DD-AFC4-6F175D3DCCD1}">
                <a14:hiddenFill xmlns:a14="http://schemas.microsoft.com/office/drawing/2010/main">
                  <a:noFill/>
                </a14:hiddenFill>
              </a:ext>
            </a:extLst>
          </p:spPr>
          <p:txBody>
            <a:bodyPr lIns="91440" tIns="45720" rIns="91440" bIns="45720"/>
            <a:lstStyle/>
            <a:p>
              <a:endParaRPr lang="zh-CN" altLang="en-US">
                <a:latin typeface="微软雅黑" pitchFamily="34" charset="-122"/>
                <a:ea typeface="微软雅黑" pitchFamily="34" charset="-122"/>
              </a:endParaRPr>
            </a:p>
          </p:txBody>
        </p:sp>
        <p:sp>
          <p:nvSpPr>
            <p:cNvPr id="36" name="直接连接符 26"/>
            <p:cNvSpPr>
              <a:spLocks noChangeShapeType="1"/>
            </p:cNvSpPr>
            <p:nvPr/>
          </p:nvSpPr>
          <p:spPr bwMode="auto">
            <a:xfrm>
              <a:off x="1860588" y="2658912"/>
              <a:ext cx="2160000" cy="1190"/>
            </a:xfrm>
            <a:prstGeom prst="line">
              <a:avLst/>
            </a:prstGeom>
            <a:noFill/>
            <a:ln w="9525" cap="flat" cmpd="sng">
              <a:noFill/>
              <a:prstDash val="sysDash"/>
              <a:round/>
              <a:headEnd/>
              <a:tailEnd/>
            </a:ln>
            <a:extLst>
              <a:ext uri="{909E8E84-426E-40DD-AFC4-6F175D3DCCD1}">
                <a14:hiddenFill xmlns:a14="http://schemas.microsoft.com/office/drawing/2010/main">
                  <a:noFill/>
                </a14:hiddenFill>
              </a:ext>
            </a:extLst>
          </p:spPr>
          <p:txBody>
            <a:bodyPr lIns="91440" tIns="45720" rIns="91440" bIns="45720"/>
            <a:lstStyle/>
            <a:p>
              <a:endParaRPr lang="zh-CN" altLang="en-US">
                <a:latin typeface="微软雅黑" pitchFamily="34" charset="-122"/>
                <a:ea typeface="微软雅黑" pitchFamily="34" charset="-122"/>
              </a:endParaRPr>
            </a:p>
          </p:txBody>
        </p:sp>
        <p:sp>
          <p:nvSpPr>
            <p:cNvPr id="37" name="直接连接符 26"/>
            <p:cNvSpPr>
              <a:spLocks noChangeShapeType="1"/>
            </p:cNvSpPr>
            <p:nvPr/>
          </p:nvSpPr>
          <p:spPr bwMode="auto">
            <a:xfrm>
              <a:off x="1860588" y="3087540"/>
              <a:ext cx="2160000" cy="1190"/>
            </a:xfrm>
            <a:prstGeom prst="line">
              <a:avLst/>
            </a:prstGeom>
            <a:noFill/>
            <a:ln w="9525" cap="flat" cmpd="sng">
              <a:noFill/>
              <a:prstDash val="sysDash"/>
              <a:round/>
              <a:headEnd/>
              <a:tailEnd/>
            </a:ln>
            <a:extLst>
              <a:ext uri="{909E8E84-426E-40DD-AFC4-6F175D3DCCD1}">
                <a14:hiddenFill xmlns:a14="http://schemas.microsoft.com/office/drawing/2010/main">
                  <a:noFill/>
                </a14:hiddenFill>
              </a:ext>
            </a:extLst>
          </p:spPr>
          <p:txBody>
            <a:bodyPr lIns="91440" tIns="45720" rIns="91440" bIns="45720"/>
            <a:lstStyle/>
            <a:p>
              <a:endParaRPr lang="zh-CN" altLang="en-US">
                <a:latin typeface="微软雅黑" pitchFamily="34" charset="-122"/>
                <a:ea typeface="微软雅黑" pitchFamily="34" charset="-122"/>
              </a:endParaRPr>
            </a:p>
          </p:txBody>
        </p:sp>
      </p:grpSp>
    </p:spTree>
    <p:extLst>
      <p:ext uri="{BB962C8B-B14F-4D97-AF65-F5344CB8AC3E}">
        <p14:creationId xmlns:p14="http://schemas.microsoft.com/office/powerpoint/2010/main" val="4212041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五边形 4"/>
          <p:cNvSpPr/>
          <p:nvPr/>
        </p:nvSpPr>
        <p:spPr>
          <a:xfrm>
            <a:off x="3563888" y="1639409"/>
            <a:ext cx="1944216" cy="1580413"/>
          </a:xfrm>
          <a:prstGeom prst="pent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zh-CN" sz="4000" b="1" dirty="0" smtClean="0">
                <a:latin typeface="Gungsuh" pitchFamily="18" charset="-127"/>
                <a:ea typeface="Gungsuh" pitchFamily="18" charset="-127"/>
              </a:rPr>
              <a:t>1</a:t>
            </a:r>
            <a:endParaRPr lang="zh-CN" altLang="en-US" sz="4000" b="1" dirty="0">
              <a:latin typeface="Gungsuh" pitchFamily="18" charset="-127"/>
              <a:ea typeface="Gungsuh" pitchFamily="18" charset="-127"/>
            </a:endParaRPr>
          </a:p>
        </p:txBody>
      </p:sp>
      <p:sp>
        <p:nvSpPr>
          <p:cNvPr id="4" name="矩形 3"/>
          <p:cNvSpPr/>
          <p:nvPr/>
        </p:nvSpPr>
        <p:spPr>
          <a:xfrm>
            <a:off x="0" y="2715766"/>
            <a:ext cx="9144000" cy="64807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t>车</a:t>
            </a:r>
            <a:r>
              <a:rPr lang="zh-CN" altLang="en-US" sz="2800" b="1" dirty="0" smtClean="0"/>
              <a:t>讯互联</a:t>
            </a:r>
            <a:r>
              <a:rPr lang="en-US" altLang="zh-CN" sz="2800" b="1" dirty="0" smtClean="0"/>
              <a:t>·</a:t>
            </a:r>
            <a:r>
              <a:rPr lang="zh-CN" altLang="en-US" sz="2800" b="1" dirty="0" smtClean="0"/>
              <a:t>车讯网</a:t>
            </a:r>
            <a:endParaRPr lang="zh-CN" altLang="en-US" sz="2800" b="1" dirty="0"/>
          </a:p>
        </p:txBody>
      </p:sp>
    </p:spTree>
    <p:extLst>
      <p:ext uri="{BB962C8B-B14F-4D97-AF65-F5344CB8AC3E}">
        <p14:creationId xmlns:p14="http://schemas.microsoft.com/office/powerpoint/2010/main" val="13699434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395536" y="1275607"/>
            <a:ext cx="4408934" cy="3650256"/>
            <a:chOff x="323528" y="1181447"/>
            <a:chExt cx="4552950" cy="3838575"/>
          </a:xfrm>
        </p:grpSpPr>
        <p:sp>
          <p:nvSpPr>
            <p:cNvPr id="2" name="Freeform 2"/>
            <p:cNvSpPr>
              <a:spLocks/>
            </p:cNvSpPr>
            <p:nvPr/>
          </p:nvSpPr>
          <p:spPr bwMode="gray">
            <a:xfrm flipH="1">
              <a:off x="323528" y="1181447"/>
              <a:ext cx="2220912" cy="1858962"/>
            </a:xfrm>
            <a:custGeom>
              <a:avLst/>
              <a:gdLst>
                <a:gd name="T0" fmla="*/ 303 w 1299"/>
                <a:gd name="T1" fmla="*/ 1008 h 1008"/>
                <a:gd name="T2" fmla="*/ 1299 w 1299"/>
                <a:gd name="T3" fmla="*/ 1008 h 1008"/>
                <a:gd name="T4" fmla="*/ 1296 w 1299"/>
                <a:gd name="T5" fmla="*/ 315 h 1008"/>
                <a:gd name="T6" fmla="*/ 942 w 1299"/>
                <a:gd name="T7" fmla="*/ 0 h 1008"/>
                <a:gd name="T8" fmla="*/ 3 w 1299"/>
                <a:gd name="T9" fmla="*/ 0 h 1008"/>
                <a:gd name="T10" fmla="*/ 0 w 1299"/>
                <a:gd name="T11" fmla="*/ 723 h 1008"/>
                <a:gd name="T12" fmla="*/ 303 w 1299"/>
                <a:gd name="T13" fmla="*/ 1008 h 1008"/>
                <a:gd name="T14" fmla="*/ 0 60000 65536"/>
                <a:gd name="T15" fmla="*/ 0 60000 65536"/>
                <a:gd name="T16" fmla="*/ 0 60000 65536"/>
                <a:gd name="T17" fmla="*/ 0 60000 65536"/>
                <a:gd name="T18" fmla="*/ 0 60000 65536"/>
                <a:gd name="T19" fmla="*/ 0 60000 65536"/>
                <a:gd name="T20" fmla="*/ 0 60000 65536"/>
                <a:gd name="T21" fmla="*/ 0 w 1299"/>
                <a:gd name="T22" fmla="*/ 0 h 1008"/>
                <a:gd name="T23" fmla="*/ 1299 w 1299"/>
                <a:gd name="T24" fmla="*/ 1008 h 10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solidFill>
              <a:schemeClr val="bg1">
                <a:lumMod val="65000"/>
              </a:schemeClr>
            </a:solidFill>
            <a:ln w="9525">
              <a:noFill/>
              <a:round/>
              <a:headEnd/>
              <a:tailEnd/>
            </a:ln>
          </p:spPr>
          <p:txBody>
            <a:bodyPr/>
            <a:lstStyle/>
            <a:p>
              <a:endParaRPr lang="zh-CN" altLang="en-US">
                <a:ea typeface="宋体" pitchFamily="2" charset="-122"/>
              </a:endParaRPr>
            </a:p>
          </p:txBody>
        </p:sp>
        <p:sp>
          <p:nvSpPr>
            <p:cNvPr id="3" name="Freeform 3"/>
            <p:cNvSpPr>
              <a:spLocks/>
            </p:cNvSpPr>
            <p:nvPr/>
          </p:nvSpPr>
          <p:spPr bwMode="ltGray">
            <a:xfrm>
              <a:off x="2657153" y="1181447"/>
              <a:ext cx="2219325" cy="1858962"/>
            </a:xfrm>
            <a:custGeom>
              <a:avLst/>
              <a:gdLst>
                <a:gd name="T0" fmla="*/ 303 w 1299"/>
                <a:gd name="T1" fmla="*/ 1008 h 1008"/>
                <a:gd name="T2" fmla="*/ 1299 w 1299"/>
                <a:gd name="T3" fmla="*/ 1008 h 1008"/>
                <a:gd name="T4" fmla="*/ 1296 w 1299"/>
                <a:gd name="T5" fmla="*/ 315 h 1008"/>
                <a:gd name="T6" fmla="*/ 942 w 1299"/>
                <a:gd name="T7" fmla="*/ 0 h 1008"/>
                <a:gd name="T8" fmla="*/ 3 w 1299"/>
                <a:gd name="T9" fmla="*/ 0 h 1008"/>
                <a:gd name="T10" fmla="*/ 0 w 1299"/>
                <a:gd name="T11" fmla="*/ 723 h 1008"/>
                <a:gd name="T12" fmla="*/ 303 w 1299"/>
                <a:gd name="T13" fmla="*/ 1008 h 1008"/>
                <a:gd name="T14" fmla="*/ 0 60000 65536"/>
                <a:gd name="T15" fmla="*/ 0 60000 65536"/>
                <a:gd name="T16" fmla="*/ 0 60000 65536"/>
                <a:gd name="T17" fmla="*/ 0 60000 65536"/>
                <a:gd name="T18" fmla="*/ 0 60000 65536"/>
                <a:gd name="T19" fmla="*/ 0 60000 65536"/>
                <a:gd name="T20" fmla="*/ 0 60000 65536"/>
                <a:gd name="T21" fmla="*/ 0 w 1299"/>
                <a:gd name="T22" fmla="*/ 0 h 1008"/>
                <a:gd name="T23" fmla="*/ 1299 w 1299"/>
                <a:gd name="T24" fmla="*/ 1008 h 10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solidFill>
              <a:schemeClr val="accent1">
                <a:lumMod val="75000"/>
              </a:schemeClr>
            </a:solidFill>
            <a:ln w="9525">
              <a:noFill/>
              <a:round/>
              <a:headEnd/>
              <a:tailEnd/>
            </a:ln>
          </p:spPr>
          <p:txBody>
            <a:bodyPr/>
            <a:lstStyle/>
            <a:p>
              <a:endParaRPr lang="zh-CN" altLang="en-US">
                <a:ea typeface="宋体" pitchFamily="2" charset="-122"/>
              </a:endParaRPr>
            </a:p>
          </p:txBody>
        </p:sp>
        <p:sp>
          <p:nvSpPr>
            <p:cNvPr id="4" name="Freeform 4"/>
            <p:cNvSpPr>
              <a:spLocks/>
            </p:cNvSpPr>
            <p:nvPr/>
          </p:nvSpPr>
          <p:spPr bwMode="ltGray">
            <a:xfrm>
              <a:off x="323528" y="3162647"/>
              <a:ext cx="2220912" cy="1857375"/>
            </a:xfrm>
            <a:custGeom>
              <a:avLst/>
              <a:gdLst>
                <a:gd name="T0" fmla="*/ 303 w 1299"/>
                <a:gd name="T1" fmla="*/ 1008 h 1008"/>
                <a:gd name="T2" fmla="*/ 1299 w 1299"/>
                <a:gd name="T3" fmla="*/ 1008 h 1008"/>
                <a:gd name="T4" fmla="*/ 1296 w 1299"/>
                <a:gd name="T5" fmla="*/ 315 h 1008"/>
                <a:gd name="T6" fmla="*/ 942 w 1299"/>
                <a:gd name="T7" fmla="*/ 0 h 1008"/>
                <a:gd name="T8" fmla="*/ 3 w 1299"/>
                <a:gd name="T9" fmla="*/ 0 h 1008"/>
                <a:gd name="T10" fmla="*/ 0 w 1299"/>
                <a:gd name="T11" fmla="*/ 723 h 1008"/>
                <a:gd name="T12" fmla="*/ 303 w 1299"/>
                <a:gd name="T13" fmla="*/ 1008 h 1008"/>
                <a:gd name="T14" fmla="*/ 0 60000 65536"/>
                <a:gd name="T15" fmla="*/ 0 60000 65536"/>
                <a:gd name="T16" fmla="*/ 0 60000 65536"/>
                <a:gd name="T17" fmla="*/ 0 60000 65536"/>
                <a:gd name="T18" fmla="*/ 0 60000 65536"/>
                <a:gd name="T19" fmla="*/ 0 60000 65536"/>
                <a:gd name="T20" fmla="*/ 0 60000 65536"/>
                <a:gd name="T21" fmla="*/ 0 w 1299"/>
                <a:gd name="T22" fmla="*/ 0 h 1008"/>
                <a:gd name="T23" fmla="*/ 1299 w 1299"/>
                <a:gd name="T24" fmla="*/ 1008 h 10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solidFill>
              <a:schemeClr val="accent1">
                <a:lumMod val="75000"/>
              </a:schemeClr>
            </a:solidFill>
            <a:ln w="9525">
              <a:noFill/>
              <a:round/>
              <a:headEnd/>
              <a:tailEnd/>
            </a:ln>
          </p:spPr>
          <p:txBody>
            <a:bodyPr/>
            <a:lstStyle/>
            <a:p>
              <a:endParaRPr lang="zh-CN" altLang="en-US">
                <a:ea typeface="宋体" pitchFamily="2" charset="-122"/>
              </a:endParaRPr>
            </a:p>
          </p:txBody>
        </p:sp>
        <p:sp>
          <p:nvSpPr>
            <p:cNvPr id="5" name="Freeform 5"/>
            <p:cNvSpPr>
              <a:spLocks/>
            </p:cNvSpPr>
            <p:nvPr/>
          </p:nvSpPr>
          <p:spPr bwMode="gray">
            <a:xfrm flipH="1">
              <a:off x="2657153" y="3162647"/>
              <a:ext cx="2219325" cy="1857375"/>
            </a:xfrm>
            <a:custGeom>
              <a:avLst/>
              <a:gdLst>
                <a:gd name="T0" fmla="*/ 303 w 1299"/>
                <a:gd name="T1" fmla="*/ 1008 h 1008"/>
                <a:gd name="T2" fmla="*/ 1299 w 1299"/>
                <a:gd name="T3" fmla="*/ 1008 h 1008"/>
                <a:gd name="T4" fmla="*/ 1296 w 1299"/>
                <a:gd name="T5" fmla="*/ 315 h 1008"/>
                <a:gd name="T6" fmla="*/ 942 w 1299"/>
                <a:gd name="T7" fmla="*/ 0 h 1008"/>
                <a:gd name="T8" fmla="*/ 3 w 1299"/>
                <a:gd name="T9" fmla="*/ 0 h 1008"/>
                <a:gd name="T10" fmla="*/ 0 w 1299"/>
                <a:gd name="T11" fmla="*/ 723 h 1008"/>
                <a:gd name="T12" fmla="*/ 303 w 1299"/>
                <a:gd name="T13" fmla="*/ 1008 h 1008"/>
                <a:gd name="T14" fmla="*/ 0 60000 65536"/>
                <a:gd name="T15" fmla="*/ 0 60000 65536"/>
                <a:gd name="T16" fmla="*/ 0 60000 65536"/>
                <a:gd name="T17" fmla="*/ 0 60000 65536"/>
                <a:gd name="T18" fmla="*/ 0 60000 65536"/>
                <a:gd name="T19" fmla="*/ 0 60000 65536"/>
                <a:gd name="T20" fmla="*/ 0 60000 65536"/>
                <a:gd name="T21" fmla="*/ 0 w 1299"/>
                <a:gd name="T22" fmla="*/ 0 h 1008"/>
                <a:gd name="T23" fmla="*/ 1299 w 1299"/>
                <a:gd name="T24" fmla="*/ 1008 h 10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solidFill>
              <a:schemeClr val="bg1">
                <a:lumMod val="65000"/>
              </a:schemeClr>
            </a:solidFill>
            <a:ln w="9525">
              <a:noFill/>
              <a:round/>
              <a:headEnd/>
              <a:tailEnd/>
            </a:ln>
          </p:spPr>
          <p:txBody>
            <a:bodyPr/>
            <a:lstStyle/>
            <a:p>
              <a:endParaRPr lang="zh-CN" altLang="en-US">
                <a:ea typeface="宋体" pitchFamily="2" charset="-122"/>
              </a:endParaRPr>
            </a:p>
          </p:txBody>
        </p:sp>
        <p:sp>
          <p:nvSpPr>
            <p:cNvPr id="6" name="Oval 6"/>
            <p:cNvSpPr>
              <a:spLocks noChangeArrowheads="1"/>
            </p:cNvSpPr>
            <p:nvPr/>
          </p:nvSpPr>
          <p:spPr bwMode="gray">
            <a:xfrm>
              <a:off x="1542728" y="2060922"/>
              <a:ext cx="2239962" cy="2238375"/>
            </a:xfrm>
            <a:prstGeom prst="ellipse">
              <a:avLst/>
            </a:prstGeom>
            <a:solidFill>
              <a:srgbClr val="FFFFFF">
                <a:alpha val="50195"/>
              </a:srgbClr>
            </a:solidFill>
            <a:ln w="9525">
              <a:noFill/>
              <a:round/>
              <a:headEnd/>
              <a:tailEnd/>
            </a:ln>
          </p:spPr>
          <p:txBody>
            <a:bodyPr wrap="none" anchor="ctr"/>
            <a:lstStyle/>
            <a:p>
              <a:pPr>
                <a:spcBef>
                  <a:spcPct val="50000"/>
                </a:spcBef>
              </a:pPr>
              <a:endParaRPr lang="en-US" altLang="zh-CN" b="1" dirty="0">
                <a:ea typeface="宋体" pitchFamily="2" charset="-122"/>
              </a:endParaRPr>
            </a:p>
          </p:txBody>
        </p:sp>
        <p:sp>
          <p:nvSpPr>
            <p:cNvPr id="7" name="Text Box 7"/>
            <p:cNvSpPr txBox="1">
              <a:spLocks noChangeArrowheads="1"/>
            </p:cNvSpPr>
            <p:nvPr/>
          </p:nvSpPr>
          <p:spPr bwMode="black">
            <a:xfrm>
              <a:off x="462275" y="1617121"/>
              <a:ext cx="1875154" cy="830997"/>
            </a:xfrm>
            <a:prstGeom prst="rect">
              <a:avLst/>
            </a:prstGeom>
            <a:noFill/>
            <a:ln w="9525" algn="ctr">
              <a:noFill/>
              <a:miter lim="800000"/>
              <a:headEnd/>
              <a:tailEnd/>
            </a:ln>
          </p:spPr>
          <p:txBody>
            <a:bodyPr wrap="square">
              <a:spAutoFit/>
            </a:bodyPr>
            <a:lstStyle/>
            <a:p>
              <a:pPr>
                <a:spcBef>
                  <a:spcPct val="50000"/>
                </a:spcBef>
              </a:pPr>
              <a:r>
                <a:rPr lang="zh-CN" altLang="en-US" sz="1600" b="1" dirty="0">
                  <a:latin typeface="微软雅黑" pitchFamily="34" charset="-122"/>
                  <a:ea typeface="微软雅黑" pitchFamily="34" charset="-122"/>
                </a:rPr>
                <a:t>打造“最值得信赖的汽车网站”是我们</a:t>
              </a:r>
              <a:r>
                <a:rPr lang="zh-CN" altLang="en-US" sz="1600" b="1" dirty="0" smtClean="0">
                  <a:latin typeface="微软雅黑" pitchFamily="34" charset="-122"/>
                  <a:ea typeface="微软雅黑" pitchFamily="34" charset="-122"/>
                </a:rPr>
                <a:t>的</a:t>
              </a:r>
              <a:endParaRPr lang="en-US" altLang="zh-CN" sz="1600" b="1" dirty="0">
                <a:ea typeface="宋体" pitchFamily="2" charset="-122"/>
              </a:endParaRPr>
            </a:p>
          </p:txBody>
        </p:sp>
        <p:sp>
          <p:nvSpPr>
            <p:cNvPr id="8" name="Text Box 9"/>
            <p:cNvSpPr txBox="1">
              <a:spLocks noChangeArrowheads="1"/>
            </p:cNvSpPr>
            <p:nvPr/>
          </p:nvSpPr>
          <p:spPr bwMode="black">
            <a:xfrm>
              <a:off x="2916708" y="1347614"/>
              <a:ext cx="1700213" cy="830997"/>
            </a:xfrm>
            <a:prstGeom prst="rect">
              <a:avLst/>
            </a:prstGeom>
            <a:noFill/>
            <a:ln w="9525" algn="ctr">
              <a:noFill/>
              <a:miter lim="800000"/>
              <a:headEnd/>
              <a:tailEnd/>
            </a:ln>
          </p:spPr>
          <p:txBody>
            <a:bodyPr>
              <a:spAutoFit/>
            </a:bodyPr>
            <a:lstStyle/>
            <a:p>
              <a:pPr>
                <a:spcBef>
                  <a:spcPct val="50000"/>
                </a:spcBef>
              </a:pPr>
              <a:r>
                <a:rPr lang="zh-CN" altLang="en-US" sz="1600" b="1" dirty="0">
                  <a:solidFill>
                    <a:schemeClr val="bg1"/>
                  </a:solidFill>
                  <a:latin typeface="微软雅黑" pitchFamily="34" charset="-122"/>
                  <a:ea typeface="微软雅黑" pitchFamily="34" charset="-122"/>
                  <a:cs typeface="Times New Roman" pitchFamily="18" charset="0"/>
                </a:rPr>
                <a:t>“有态度、有风骨、有思想”是我们的</a:t>
              </a:r>
              <a:endParaRPr lang="en-US" altLang="zh-CN" sz="1600" b="1" dirty="0">
                <a:solidFill>
                  <a:schemeClr val="bg1"/>
                </a:solidFill>
                <a:ea typeface="宋体" pitchFamily="2" charset="-122"/>
              </a:endParaRPr>
            </a:p>
          </p:txBody>
        </p:sp>
        <p:sp>
          <p:nvSpPr>
            <p:cNvPr id="9" name="Text Box 10"/>
            <p:cNvSpPr txBox="1">
              <a:spLocks noChangeArrowheads="1"/>
            </p:cNvSpPr>
            <p:nvPr/>
          </p:nvSpPr>
          <p:spPr bwMode="black">
            <a:xfrm>
              <a:off x="462275" y="4061284"/>
              <a:ext cx="1698625" cy="830997"/>
            </a:xfrm>
            <a:prstGeom prst="rect">
              <a:avLst/>
            </a:prstGeom>
            <a:noFill/>
            <a:ln w="9525" algn="ctr">
              <a:noFill/>
              <a:miter lim="800000"/>
              <a:headEnd/>
              <a:tailEnd/>
            </a:ln>
          </p:spPr>
          <p:txBody>
            <a:bodyPr>
              <a:spAutoFit/>
            </a:bodyPr>
            <a:lstStyle/>
            <a:p>
              <a:pPr algn="ctr">
                <a:spcBef>
                  <a:spcPct val="50000"/>
                </a:spcBef>
              </a:pPr>
              <a:r>
                <a:rPr lang="zh-CN" altLang="en-US" sz="1600" b="1" dirty="0">
                  <a:solidFill>
                    <a:schemeClr val="bg1"/>
                  </a:solidFill>
                  <a:latin typeface="微软雅黑" pitchFamily="34" charset="-122"/>
                  <a:ea typeface="微软雅黑" pitchFamily="34" charset="-122"/>
                  <a:cs typeface="Times New Roman" pitchFamily="18" charset="0"/>
                </a:rPr>
                <a:t>让用户可以精明买车，明白用车是我们的</a:t>
              </a:r>
              <a:endParaRPr lang="en-US" altLang="zh-CN" sz="1600" b="1" dirty="0">
                <a:solidFill>
                  <a:schemeClr val="bg1"/>
                </a:solidFill>
                <a:ea typeface="宋体" pitchFamily="2" charset="-122"/>
              </a:endParaRPr>
            </a:p>
          </p:txBody>
        </p:sp>
        <p:sp>
          <p:nvSpPr>
            <p:cNvPr id="10" name="Text Box 11"/>
            <p:cNvSpPr txBox="1">
              <a:spLocks noChangeArrowheads="1"/>
            </p:cNvSpPr>
            <p:nvPr/>
          </p:nvSpPr>
          <p:spPr bwMode="black">
            <a:xfrm>
              <a:off x="3059832" y="4119908"/>
              <a:ext cx="1816646" cy="873869"/>
            </a:xfrm>
            <a:prstGeom prst="rect">
              <a:avLst/>
            </a:prstGeom>
            <a:noFill/>
            <a:ln w="9525" algn="ctr">
              <a:noFill/>
              <a:miter lim="800000"/>
              <a:headEnd/>
              <a:tailEnd/>
            </a:ln>
          </p:spPr>
          <p:txBody>
            <a:bodyPr wrap="square">
              <a:spAutoFit/>
            </a:bodyPr>
            <a:lstStyle/>
            <a:p>
              <a:pPr>
                <a:spcBef>
                  <a:spcPct val="50000"/>
                </a:spcBef>
              </a:pPr>
              <a:r>
                <a:rPr lang="zh-CN" altLang="en-US" sz="1600" b="1" dirty="0">
                  <a:latin typeface="微软雅黑" pitchFamily="34" charset="-122"/>
                  <a:ea typeface="微软雅黑" pitchFamily="34" charset="-122"/>
                  <a:cs typeface="Times New Roman" pitchFamily="18" charset="0"/>
                </a:rPr>
                <a:t>创建一个方便、快捷、实用的平台</a:t>
              </a:r>
              <a:r>
                <a:rPr lang="zh-CN" altLang="en-US" sz="1600" b="1" dirty="0">
                  <a:latin typeface="微软雅黑" pitchFamily="34" charset="-122"/>
                  <a:ea typeface="微软雅黑" pitchFamily="34" charset="-122"/>
                </a:rPr>
                <a:t>，是我们的</a:t>
              </a:r>
              <a:endParaRPr lang="en-US" altLang="zh-CN" sz="1600" b="1" dirty="0">
                <a:ea typeface="宋体" pitchFamily="2" charset="-122"/>
              </a:endParaRPr>
            </a:p>
          </p:txBody>
        </p:sp>
        <p:sp>
          <p:nvSpPr>
            <p:cNvPr id="15" name="矩形 14"/>
            <p:cNvSpPr/>
            <p:nvPr/>
          </p:nvSpPr>
          <p:spPr>
            <a:xfrm>
              <a:off x="1701208" y="2531100"/>
              <a:ext cx="646331" cy="369332"/>
            </a:xfrm>
            <a:prstGeom prst="rect">
              <a:avLst/>
            </a:prstGeom>
          </p:spPr>
          <p:txBody>
            <a:bodyPr wrap="none">
              <a:spAutoFit/>
            </a:bodyPr>
            <a:lstStyle/>
            <a:p>
              <a:pPr>
                <a:spcBef>
                  <a:spcPct val="50000"/>
                </a:spcBef>
              </a:pPr>
              <a:r>
                <a:rPr lang="zh-CN" altLang="en-US" b="1" dirty="0">
                  <a:latin typeface="微软雅黑" pitchFamily="34" charset="-122"/>
                  <a:ea typeface="微软雅黑" pitchFamily="34" charset="-122"/>
                </a:rPr>
                <a:t>承诺</a:t>
              </a:r>
              <a:endParaRPr lang="en-US" altLang="zh-CN" b="1" dirty="0">
                <a:ea typeface="宋体" pitchFamily="2" charset="-122"/>
              </a:endParaRPr>
            </a:p>
          </p:txBody>
        </p:sp>
        <p:sp>
          <p:nvSpPr>
            <p:cNvPr id="16" name="矩形 15"/>
            <p:cNvSpPr/>
            <p:nvPr/>
          </p:nvSpPr>
          <p:spPr>
            <a:xfrm>
              <a:off x="2843808" y="2528616"/>
              <a:ext cx="649537" cy="369332"/>
            </a:xfrm>
            <a:prstGeom prst="rect">
              <a:avLst/>
            </a:prstGeom>
          </p:spPr>
          <p:txBody>
            <a:bodyPr wrap="none">
              <a:spAutoFit/>
            </a:bodyPr>
            <a:lstStyle/>
            <a:p>
              <a:pPr>
                <a:spcBef>
                  <a:spcPct val="50000"/>
                </a:spcBef>
              </a:pPr>
              <a:r>
                <a:rPr lang="zh-CN" altLang="en-US" b="1" dirty="0">
                  <a:latin typeface="微软雅黑" pitchFamily="34" charset="-122"/>
                  <a:ea typeface="微软雅黑" pitchFamily="34" charset="-122"/>
                </a:rPr>
                <a:t>态度</a:t>
              </a:r>
              <a:endParaRPr lang="en-US" altLang="zh-CN" b="1" dirty="0">
                <a:latin typeface="微软雅黑" pitchFamily="34" charset="-122"/>
                <a:ea typeface="微软雅黑" pitchFamily="34" charset="-122"/>
              </a:endParaRPr>
            </a:p>
          </p:txBody>
        </p:sp>
        <p:sp>
          <p:nvSpPr>
            <p:cNvPr id="17" name="矩形 16"/>
            <p:cNvSpPr/>
            <p:nvPr/>
          </p:nvSpPr>
          <p:spPr>
            <a:xfrm>
              <a:off x="1737250" y="3435846"/>
              <a:ext cx="646331" cy="369332"/>
            </a:xfrm>
            <a:prstGeom prst="rect">
              <a:avLst/>
            </a:prstGeom>
          </p:spPr>
          <p:txBody>
            <a:bodyPr wrap="none">
              <a:spAutoFit/>
            </a:bodyPr>
            <a:lstStyle/>
            <a:p>
              <a:pPr>
                <a:spcBef>
                  <a:spcPct val="50000"/>
                </a:spcBef>
              </a:pPr>
              <a:r>
                <a:rPr lang="zh-CN" altLang="en-US" b="1" dirty="0" smtClean="0">
                  <a:latin typeface="微软雅黑" pitchFamily="34" charset="-122"/>
                  <a:ea typeface="微软雅黑" pitchFamily="34" charset="-122"/>
                </a:rPr>
                <a:t>责任</a:t>
              </a:r>
              <a:endParaRPr lang="en-US" altLang="zh-CN" b="1" dirty="0">
                <a:latin typeface="微软雅黑" pitchFamily="34" charset="-122"/>
                <a:ea typeface="微软雅黑" pitchFamily="34" charset="-122"/>
              </a:endParaRPr>
            </a:p>
          </p:txBody>
        </p:sp>
        <p:sp>
          <p:nvSpPr>
            <p:cNvPr id="18" name="矩形 17"/>
            <p:cNvSpPr/>
            <p:nvPr/>
          </p:nvSpPr>
          <p:spPr>
            <a:xfrm>
              <a:off x="2845549" y="3435846"/>
              <a:ext cx="646331" cy="369332"/>
            </a:xfrm>
            <a:prstGeom prst="rect">
              <a:avLst/>
            </a:prstGeom>
          </p:spPr>
          <p:txBody>
            <a:bodyPr wrap="none">
              <a:spAutoFit/>
            </a:bodyPr>
            <a:lstStyle/>
            <a:p>
              <a:pPr>
                <a:spcBef>
                  <a:spcPct val="50000"/>
                </a:spcBef>
              </a:pPr>
              <a:r>
                <a:rPr lang="zh-CN" altLang="en-US" b="1" dirty="0" smtClean="0">
                  <a:latin typeface="微软雅黑" pitchFamily="34" charset="-122"/>
                  <a:ea typeface="微软雅黑" pitchFamily="34" charset="-122"/>
                </a:rPr>
                <a:t>目标</a:t>
              </a:r>
              <a:endParaRPr lang="en-US" altLang="zh-CN" b="1" dirty="0">
                <a:latin typeface="微软雅黑" pitchFamily="34" charset="-122"/>
                <a:ea typeface="微软雅黑" pitchFamily="34" charset="-122"/>
              </a:endParaRPr>
            </a:p>
          </p:txBody>
        </p:sp>
      </p:grpSp>
      <p:pic>
        <p:nvPicPr>
          <p:cNvPr id="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0938" y="1473105"/>
            <a:ext cx="4080744" cy="227289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五边形 20"/>
          <p:cNvSpPr/>
          <p:nvPr/>
        </p:nvSpPr>
        <p:spPr>
          <a:xfrm>
            <a:off x="0" y="843558"/>
            <a:ext cx="5076056" cy="360040"/>
          </a:xfrm>
          <a:prstGeom prst="homePlat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t>车讯始终记得自己的责任和使命</a:t>
            </a:r>
            <a:endParaRPr lang="zh-CN" altLang="en-US" b="1" dirty="0"/>
          </a:p>
        </p:txBody>
      </p:sp>
      <p:sp>
        <p:nvSpPr>
          <p:cNvPr id="22" name="TextBox 21"/>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车讯网</a:t>
            </a:r>
            <a:endParaRPr lang="zh-CN" altLang="en-US" sz="2000" b="1" dirty="0">
              <a:solidFill>
                <a:schemeClr val="bg1"/>
              </a:solidFill>
            </a:endParaRPr>
          </a:p>
        </p:txBody>
      </p:sp>
    </p:spTree>
    <p:extLst>
      <p:ext uri="{BB962C8B-B14F-4D97-AF65-F5344CB8AC3E}">
        <p14:creationId xmlns:p14="http://schemas.microsoft.com/office/powerpoint/2010/main" val="28461767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矩形 147"/>
          <p:cNvSpPr/>
          <p:nvPr/>
        </p:nvSpPr>
        <p:spPr>
          <a:xfrm>
            <a:off x="35496" y="1347614"/>
            <a:ext cx="5544616" cy="700576"/>
          </a:xfrm>
          <a:prstGeom prst="rect">
            <a:avLst/>
          </a:prstGeom>
          <a:noFill/>
        </p:spPr>
        <p:txBody>
          <a:bodyPr wrap="square">
            <a:spAutoFit/>
          </a:bodyPr>
          <a:lstStyle/>
          <a:p>
            <a:pPr>
              <a:lnSpc>
                <a:spcPct val="150000"/>
              </a:lnSpc>
            </a:pPr>
            <a:r>
              <a:rPr lang="en-US" altLang="zh-CN" sz="1400" b="1" dirty="0" smtClean="0">
                <a:solidFill>
                  <a:schemeClr val="accent1">
                    <a:lumMod val="75000"/>
                  </a:schemeClr>
                </a:solidFill>
                <a:latin typeface="微软雅黑" pitchFamily="34" charset="-122"/>
                <a:ea typeface="微软雅黑" pitchFamily="34" charset="-122"/>
              </a:rPr>
              <a:t>2014</a:t>
            </a:r>
            <a:r>
              <a:rPr lang="zh-CN" altLang="en-US" sz="1400" b="1" dirty="0" smtClean="0">
                <a:solidFill>
                  <a:schemeClr val="accent1">
                    <a:lumMod val="75000"/>
                  </a:schemeClr>
                </a:solidFill>
                <a:latin typeface="微软雅黑" pitchFamily="34" charset="-122"/>
                <a:ea typeface="微软雅黑" pitchFamily="34" charset="-122"/>
              </a:rPr>
              <a:t>年车讯网分站将达到</a:t>
            </a:r>
            <a:r>
              <a:rPr lang="en-US" altLang="zh-CN" sz="1400" b="1" dirty="0" smtClean="0">
                <a:solidFill>
                  <a:schemeClr val="accent1">
                    <a:lumMod val="75000"/>
                  </a:schemeClr>
                </a:solidFill>
                <a:latin typeface="微软雅黑" pitchFamily="34" charset="-122"/>
                <a:ea typeface="微软雅黑" pitchFamily="34" charset="-122"/>
              </a:rPr>
              <a:t>80</a:t>
            </a:r>
            <a:r>
              <a:rPr lang="zh-CN" altLang="en-US" sz="1400" b="1" dirty="0" smtClean="0">
                <a:solidFill>
                  <a:schemeClr val="accent1">
                    <a:lumMod val="75000"/>
                  </a:schemeClr>
                </a:solidFill>
                <a:latin typeface="微软雅黑" pitchFamily="34" charset="-122"/>
                <a:ea typeface="微软雅黑" pitchFamily="34" charset="-122"/>
              </a:rPr>
              <a:t>个，</a:t>
            </a:r>
            <a:r>
              <a:rPr lang="zh-CN" altLang="en-US" sz="1400" b="1" dirty="0">
                <a:solidFill>
                  <a:schemeClr val="accent1">
                    <a:lumMod val="75000"/>
                  </a:schemeClr>
                </a:solidFill>
                <a:latin typeface="微软雅黑" pitchFamily="34" charset="-122"/>
                <a:ea typeface="微软雅黑" pitchFamily="34" charset="-122"/>
              </a:rPr>
              <a:t>覆盖全国二三线</a:t>
            </a:r>
            <a:r>
              <a:rPr lang="zh-CN" altLang="en-US" sz="1400" b="1" dirty="0" smtClean="0">
                <a:solidFill>
                  <a:schemeClr val="accent1">
                    <a:lumMod val="75000"/>
                  </a:schemeClr>
                </a:solidFill>
                <a:latin typeface="微软雅黑" pitchFamily="34" charset="-122"/>
                <a:ea typeface="微软雅黑" pitchFamily="34" charset="-122"/>
              </a:rPr>
              <a:t>城市，车讯网影响力呈放射状辐射覆盖。</a:t>
            </a:r>
            <a:endParaRPr lang="en-US" altLang="zh-CN" sz="1400" b="1" dirty="0" smtClean="0">
              <a:solidFill>
                <a:schemeClr val="accent1">
                  <a:lumMod val="75000"/>
                </a:schemeClr>
              </a:solidFill>
              <a:latin typeface="微软雅黑" pitchFamily="34" charset="-122"/>
              <a:ea typeface="微软雅黑" pitchFamily="34" charset="-122"/>
            </a:endParaRPr>
          </a:p>
        </p:txBody>
      </p:sp>
      <p:sp>
        <p:nvSpPr>
          <p:cNvPr id="149" name="TextBox 148"/>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车讯网</a:t>
            </a:r>
            <a:endParaRPr lang="zh-CN" altLang="en-US" sz="2000" b="1" dirty="0">
              <a:solidFill>
                <a:schemeClr val="bg1"/>
              </a:solidFill>
            </a:endParaRPr>
          </a:p>
        </p:txBody>
      </p:sp>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56176" y="875674"/>
            <a:ext cx="2912681" cy="17122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08567" y="2201412"/>
            <a:ext cx="2841341" cy="16791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12160" y="3473221"/>
            <a:ext cx="2763664" cy="163286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五边形 1"/>
          <p:cNvSpPr/>
          <p:nvPr/>
        </p:nvSpPr>
        <p:spPr>
          <a:xfrm>
            <a:off x="0" y="875674"/>
            <a:ext cx="5076056" cy="360040"/>
          </a:xfrm>
          <a:prstGeom prst="homePlat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t>地方分站也是车讯网的重要名片</a:t>
            </a:r>
            <a:endParaRPr lang="zh-CN" altLang="en-US" b="1" dirty="0"/>
          </a:p>
        </p:txBody>
      </p:sp>
      <p:pic>
        <p:nvPicPr>
          <p:cNvPr id="1026" name="Picture 2" descr="C:\Users\Administrator\Desktop\地图.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049" y="2201412"/>
            <a:ext cx="3434532" cy="2784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75903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11"/>
          <p:cNvSpPr>
            <a:spLocks noChangeArrowheads="1"/>
          </p:cNvSpPr>
          <p:nvPr/>
        </p:nvSpPr>
        <p:spPr bwMode="auto">
          <a:xfrm>
            <a:off x="126305" y="1419622"/>
            <a:ext cx="5643563" cy="2446824"/>
          </a:xfrm>
          <a:prstGeom prst="rect">
            <a:avLst/>
          </a:prstGeom>
          <a:noFill/>
          <a:ln w="9525">
            <a:noFill/>
            <a:miter lim="800000"/>
            <a:headEnd/>
            <a:tailEnd/>
          </a:ln>
        </p:spPr>
        <p:txBody>
          <a:bodyPr>
            <a:spAutoFit/>
          </a:bodyPr>
          <a:lstStyle/>
          <a:p>
            <a:pPr>
              <a:lnSpc>
                <a:spcPct val="150000"/>
              </a:lnSpc>
            </a:pPr>
            <a:r>
              <a:rPr lang="zh-CN" altLang="en-US" b="1" dirty="0" smtClean="0">
                <a:solidFill>
                  <a:schemeClr val="accent1">
                    <a:lumMod val="75000"/>
                  </a:schemeClr>
                </a:solidFill>
                <a:latin typeface="微软雅黑" pitchFamily="34" charset="-122"/>
                <a:ea typeface="微软雅黑" pitchFamily="34" charset="-122"/>
                <a:sym typeface="微软雅黑" pitchFamily="34" charset="-122"/>
              </a:rPr>
              <a:t>为迎合行业发展趋势，车讯网将布局全球市场</a:t>
            </a:r>
            <a:endParaRPr lang="en-US" altLang="zh-CN" b="1" dirty="0">
              <a:solidFill>
                <a:schemeClr val="accent1">
                  <a:lumMod val="75000"/>
                </a:schemeClr>
              </a:solidFill>
              <a:latin typeface="微软雅黑" pitchFamily="34" charset="-122"/>
              <a:ea typeface="微软雅黑" pitchFamily="34" charset="-122"/>
              <a:sym typeface="微软雅黑" pitchFamily="34" charset="-122"/>
            </a:endParaRPr>
          </a:p>
          <a:p>
            <a:pPr>
              <a:lnSpc>
                <a:spcPct val="150000"/>
              </a:lnSpc>
            </a:pPr>
            <a:r>
              <a:rPr lang="zh-CN" altLang="en-US" sz="3600" b="1" dirty="0" smtClean="0">
                <a:solidFill>
                  <a:srgbClr val="C0504D"/>
                </a:solidFill>
                <a:latin typeface="微软雅黑" pitchFamily="34" charset="-122"/>
                <a:ea typeface="微软雅黑" pitchFamily="34" charset="-122"/>
                <a:sym typeface="微软雅黑" pitchFamily="34" charset="-122"/>
              </a:rPr>
              <a:t>车讯</a:t>
            </a:r>
            <a:r>
              <a:rPr lang="zh-CN" altLang="en-US" sz="3600" b="1" dirty="0">
                <a:solidFill>
                  <a:srgbClr val="C0504D"/>
                </a:solidFill>
                <a:latin typeface="微软雅黑" pitchFamily="34" charset="-122"/>
                <a:ea typeface="微软雅黑" pitchFamily="34" charset="-122"/>
                <a:sym typeface="微软雅黑" pitchFamily="34" charset="-122"/>
              </a:rPr>
              <a:t>网英文站</a:t>
            </a:r>
            <a:r>
              <a:rPr lang="zh-CN" altLang="en-US" b="1" dirty="0">
                <a:solidFill>
                  <a:srgbClr val="C0504D"/>
                </a:solidFill>
                <a:latin typeface="微软雅黑" pitchFamily="34" charset="-122"/>
                <a:ea typeface="微软雅黑" pitchFamily="34" charset="-122"/>
                <a:sym typeface="微软雅黑" pitchFamily="34" charset="-122"/>
              </a:rPr>
              <a:t>已正式上线</a:t>
            </a:r>
            <a:r>
              <a:rPr lang="zh-CN" altLang="en-US" b="1" dirty="0" smtClean="0">
                <a:solidFill>
                  <a:srgbClr val="C0504D"/>
                </a:solidFill>
                <a:latin typeface="微软雅黑" pitchFamily="34" charset="-122"/>
                <a:ea typeface="微软雅黑" pitchFamily="34" charset="-122"/>
                <a:sym typeface="微软雅黑" pitchFamily="34" charset="-122"/>
              </a:rPr>
              <a:t>。</a:t>
            </a:r>
            <a:endParaRPr lang="en-US" altLang="zh-CN" b="1" dirty="0" smtClean="0">
              <a:solidFill>
                <a:srgbClr val="C0504D"/>
              </a:solidFill>
              <a:latin typeface="微软雅黑" pitchFamily="34" charset="-122"/>
              <a:ea typeface="微软雅黑" pitchFamily="34" charset="-122"/>
              <a:sym typeface="微软雅黑" pitchFamily="34" charset="-122"/>
            </a:endParaRPr>
          </a:p>
          <a:p>
            <a:pPr>
              <a:lnSpc>
                <a:spcPct val="200000"/>
              </a:lnSpc>
            </a:pPr>
            <a:r>
              <a:rPr lang="zh-CN" altLang="en-US" b="1" dirty="0" smtClean="0">
                <a:solidFill>
                  <a:schemeClr val="accent1">
                    <a:lumMod val="75000"/>
                  </a:schemeClr>
                </a:solidFill>
                <a:latin typeface="微软雅黑" pitchFamily="34" charset="-122"/>
                <a:ea typeface="微软雅黑" pitchFamily="34" charset="-122"/>
                <a:sym typeface="微软雅黑" pitchFamily="34" charset="-122"/>
              </a:rPr>
              <a:t>逐步实现，经典栏目</a:t>
            </a:r>
            <a:r>
              <a:rPr lang="en-US" altLang="zh-CN" b="1" dirty="0" smtClean="0">
                <a:solidFill>
                  <a:schemeClr val="accent1">
                    <a:lumMod val="75000"/>
                  </a:schemeClr>
                </a:solidFill>
                <a:latin typeface="微软雅黑" pitchFamily="34" charset="-122"/>
                <a:ea typeface="微软雅黑" pitchFamily="34" charset="-122"/>
                <a:sym typeface="微软雅黑" pitchFamily="34" charset="-122"/>
              </a:rPr>
              <a:t>《</a:t>
            </a:r>
            <a:r>
              <a:rPr lang="zh-CN" altLang="en-US" b="1" dirty="0" smtClean="0">
                <a:solidFill>
                  <a:schemeClr val="accent1">
                    <a:lumMod val="75000"/>
                  </a:schemeClr>
                </a:solidFill>
                <a:latin typeface="微软雅黑" pitchFamily="34" charset="-122"/>
                <a:ea typeface="微软雅黑" pitchFamily="34" charset="-122"/>
                <a:sym typeface="微软雅黑" pitchFamily="34" charset="-122"/>
              </a:rPr>
              <a:t>星爷说车</a:t>
            </a:r>
            <a:r>
              <a:rPr lang="en-US" altLang="zh-CN" b="1" dirty="0" smtClean="0">
                <a:solidFill>
                  <a:schemeClr val="accent1">
                    <a:lumMod val="75000"/>
                  </a:schemeClr>
                </a:solidFill>
                <a:latin typeface="微软雅黑" pitchFamily="34" charset="-122"/>
                <a:ea typeface="微软雅黑" pitchFamily="34" charset="-122"/>
                <a:sym typeface="微软雅黑" pitchFamily="34" charset="-122"/>
              </a:rPr>
              <a:t>》《</a:t>
            </a:r>
            <a:r>
              <a:rPr lang="zh-CN" altLang="en-US" b="1" dirty="0" smtClean="0">
                <a:solidFill>
                  <a:schemeClr val="accent1">
                    <a:lumMod val="75000"/>
                  </a:schemeClr>
                </a:solidFill>
                <a:latin typeface="微软雅黑" pitchFamily="34" charset="-122"/>
                <a:ea typeface="微软雅黑" pitchFamily="34" charset="-122"/>
                <a:sym typeface="微软雅黑" pitchFamily="34" charset="-122"/>
              </a:rPr>
              <a:t>驾之旅</a:t>
            </a:r>
            <a:r>
              <a:rPr lang="en-US" altLang="zh-CN" b="1" dirty="0" smtClean="0">
                <a:solidFill>
                  <a:schemeClr val="accent1">
                    <a:lumMod val="75000"/>
                  </a:schemeClr>
                </a:solidFill>
                <a:latin typeface="微软雅黑" pitchFamily="34" charset="-122"/>
                <a:ea typeface="微软雅黑" pitchFamily="34" charset="-122"/>
                <a:sym typeface="微软雅黑" pitchFamily="34" charset="-122"/>
              </a:rPr>
              <a:t>》</a:t>
            </a:r>
            <a:r>
              <a:rPr lang="zh-CN" altLang="en-US" b="1" dirty="0" smtClean="0">
                <a:solidFill>
                  <a:schemeClr val="accent1">
                    <a:lumMod val="75000"/>
                  </a:schemeClr>
                </a:solidFill>
                <a:latin typeface="微软雅黑" pitchFamily="34" charset="-122"/>
                <a:ea typeface="微软雅黑" pitchFamily="34" charset="-122"/>
                <a:sym typeface="微软雅黑" pitchFamily="34" charset="-122"/>
              </a:rPr>
              <a:t>，</a:t>
            </a:r>
            <a:endParaRPr lang="en-US" altLang="zh-CN" b="1" dirty="0" smtClean="0">
              <a:solidFill>
                <a:schemeClr val="accent1">
                  <a:lumMod val="75000"/>
                </a:schemeClr>
              </a:solidFill>
              <a:latin typeface="微软雅黑" pitchFamily="34" charset="-122"/>
              <a:ea typeface="微软雅黑" pitchFamily="34" charset="-122"/>
              <a:sym typeface="微软雅黑" pitchFamily="34" charset="-122"/>
            </a:endParaRPr>
          </a:p>
          <a:p>
            <a:pPr>
              <a:lnSpc>
                <a:spcPct val="200000"/>
              </a:lnSpc>
            </a:pPr>
            <a:r>
              <a:rPr lang="zh-CN" altLang="en-US" b="1" dirty="0" smtClean="0">
                <a:solidFill>
                  <a:schemeClr val="accent1">
                    <a:lumMod val="75000"/>
                  </a:schemeClr>
                </a:solidFill>
                <a:latin typeface="微软雅黑" pitchFamily="34" charset="-122"/>
                <a:ea typeface="微软雅黑" pitchFamily="34" charset="-122"/>
                <a:sym typeface="微软雅黑" pitchFamily="34" charset="-122"/>
              </a:rPr>
              <a:t>王牌栏目</a:t>
            </a:r>
            <a:r>
              <a:rPr lang="en-US" altLang="zh-CN" b="1" dirty="0" smtClean="0">
                <a:solidFill>
                  <a:schemeClr val="accent1">
                    <a:lumMod val="75000"/>
                  </a:schemeClr>
                </a:solidFill>
                <a:latin typeface="微软雅黑" pitchFamily="34" charset="-122"/>
                <a:ea typeface="微软雅黑" pitchFamily="34" charset="-122"/>
                <a:sym typeface="微软雅黑" pitchFamily="34" charset="-122"/>
              </a:rPr>
              <a:t>《</a:t>
            </a:r>
            <a:r>
              <a:rPr lang="zh-CN" altLang="en-US" b="1" dirty="0" smtClean="0">
                <a:solidFill>
                  <a:schemeClr val="accent1">
                    <a:lumMod val="75000"/>
                  </a:schemeClr>
                </a:solidFill>
                <a:latin typeface="微软雅黑" pitchFamily="34" charset="-122"/>
                <a:ea typeface="微软雅黑" pitchFamily="34" charset="-122"/>
                <a:sym typeface="微软雅黑" pitchFamily="34" charset="-122"/>
              </a:rPr>
              <a:t>拆车坊</a:t>
            </a:r>
            <a:r>
              <a:rPr lang="en-US" altLang="zh-CN" b="1" dirty="0" smtClean="0">
                <a:solidFill>
                  <a:schemeClr val="accent1">
                    <a:lumMod val="75000"/>
                  </a:schemeClr>
                </a:solidFill>
                <a:latin typeface="微软雅黑" pitchFamily="34" charset="-122"/>
                <a:ea typeface="微软雅黑" pitchFamily="34" charset="-122"/>
                <a:sym typeface="微软雅黑" pitchFamily="34" charset="-122"/>
              </a:rPr>
              <a:t>》</a:t>
            </a:r>
            <a:r>
              <a:rPr lang="zh-CN" altLang="en-US" b="1" dirty="0" smtClean="0">
                <a:solidFill>
                  <a:schemeClr val="accent1">
                    <a:lumMod val="75000"/>
                  </a:schemeClr>
                </a:solidFill>
                <a:latin typeface="微软雅黑" pitchFamily="34" charset="-122"/>
                <a:ea typeface="微软雅黑" pitchFamily="34" charset="-122"/>
                <a:sym typeface="微软雅黑" pitchFamily="34" charset="-122"/>
              </a:rPr>
              <a:t>的完全国际化。</a:t>
            </a:r>
            <a:endParaRPr lang="en-US" altLang="zh-CN" b="1" dirty="0">
              <a:solidFill>
                <a:schemeClr val="accent1">
                  <a:lumMod val="75000"/>
                </a:schemeClr>
              </a:solidFill>
              <a:latin typeface="微软雅黑" pitchFamily="34" charset="-122"/>
              <a:ea typeface="微软雅黑" pitchFamily="34" charset="-122"/>
              <a:sym typeface="微软雅黑" pitchFamily="34" charset="-122"/>
            </a:endParaRPr>
          </a:p>
        </p:txBody>
      </p:sp>
      <p:pic>
        <p:nvPicPr>
          <p:cNvPr id="5" name="图片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8104" y="1066572"/>
            <a:ext cx="2376264" cy="3010355"/>
          </a:xfrm>
          <a:prstGeom prst="rect">
            <a:avLst/>
          </a:prstGeom>
          <a:effectLst>
            <a:outerShdw blurRad="63500" sx="102000" sy="102000" algn="ctr" rotWithShape="0">
              <a:prstClr val="black">
                <a:alpha val="40000"/>
              </a:prstClr>
            </a:outerShdw>
          </a:effectLst>
        </p:spPr>
      </p:pic>
      <p:sp>
        <p:nvSpPr>
          <p:cNvPr id="6" name="矩形 12"/>
          <p:cNvSpPr>
            <a:spLocks noChangeArrowheads="1"/>
          </p:cNvSpPr>
          <p:nvPr/>
        </p:nvSpPr>
        <p:spPr bwMode="auto">
          <a:xfrm>
            <a:off x="5422850" y="4219470"/>
            <a:ext cx="2749550" cy="276225"/>
          </a:xfrm>
          <a:prstGeom prst="rect">
            <a:avLst/>
          </a:prstGeom>
          <a:noFill/>
          <a:ln w="9525">
            <a:noFill/>
            <a:miter lim="800000"/>
            <a:headEnd/>
            <a:tailEnd/>
          </a:ln>
        </p:spPr>
        <p:txBody>
          <a:bodyPr wrap="none">
            <a:spAutoFit/>
          </a:bodyPr>
          <a:lstStyle/>
          <a:p>
            <a:r>
              <a:rPr lang="zh-CN" altLang="en-US" sz="1200" u="sng" dirty="0">
                <a:latin typeface="微软雅黑" pitchFamily="34" charset="-122"/>
                <a:ea typeface="微软雅黑" pitchFamily="34" charset="-122"/>
                <a:sym typeface="Calibri" pitchFamily="34" charset="0"/>
              </a:rPr>
              <a:t>英文站链接：</a:t>
            </a:r>
            <a:r>
              <a:rPr lang="sq-AL" altLang="zh-CN" sz="1200" u="sng" dirty="0">
                <a:latin typeface="微软雅黑" pitchFamily="34" charset="-122"/>
                <a:ea typeface="微软雅黑" pitchFamily="34" charset="-122"/>
                <a:sym typeface="Calibri" pitchFamily="34" charset="0"/>
              </a:rPr>
              <a:t>http://en.chexun.com/</a:t>
            </a:r>
            <a:endParaRPr lang="zh-CN" altLang="en-US" sz="1200" u="sng" dirty="0">
              <a:latin typeface="微软雅黑" pitchFamily="34" charset="-122"/>
              <a:ea typeface="微软雅黑" pitchFamily="34" charset="-122"/>
              <a:sym typeface="Calibri" pitchFamily="34" charset="0"/>
            </a:endParaRPr>
          </a:p>
        </p:txBody>
      </p:sp>
      <p:sp>
        <p:nvSpPr>
          <p:cNvPr id="7" name="TextBox 6"/>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车讯网</a:t>
            </a:r>
            <a:endParaRPr lang="zh-CN" altLang="en-US" sz="2000" b="1" dirty="0">
              <a:solidFill>
                <a:schemeClr val="bg1"/>
              </a:solidFill>
            </a:endParaRPr>
          </a:p>
        </p:txBody>
      </p:sp>
      <p:sp>
        <p:nvSpPr>
          <p:cNvPr id="8" name="五边形 7"/>
          <p:cNvSpPr/>
          <p:nvPr/>
        </p:nvSpPr>
        <p:spPr>
          <a:xfrm>
            <a:off x="0" y="875674"/>
            <a:ext cx="5076056" cy="360040"/>
          </a:xfrm>
          <a:prstGeom prst="homePlat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t>国际化大趋势下车讯英文站应运而生</a:t>
            </a:r>
            <a:endParaRPr lang="zh-CN" altLang="en-US" b="1" dirty="0"/>
          </a:p>
        </p:txBody>
      </p:sp>
      <p:sp>
        <p:nvSpPr>
          <p:cNvPr id="2" name="TextBox 1"/>
          <p:cNvSpPr txBox="1"/>
          <p:nvPr/>
        </p:nvSpPr>
        <p:spPr>
          <a:xfrm>
            <a:off x="1054287" y="4357582"/>
            <a:ext cx="2967479" cy="584775"/>
          </a:xfrm>
          <a:prstGeom prst="rect">
            <a:avLst/>
          </a:prstGeom>
          <a:noFill/>
        </p:spPr>
        <p:txBody>
          <a:bodyPr wrap="none" rtlCol="0">
            <a:prstTxWarp prst="textCircle">
              <a:avLst/>
            </a:prstTxWarp>
            <a:spAutoFit/>
          </a:bodyPr>
          <a:lstStyle/>
          <a:p>
            <a:r>
              <a:rPr lang="en-US" altLang="zh-CN" sz="3200" dirty="0" smtClean="0">
                <a:solidFill>
                  <a:srgbClr val="376092"/>
                </a:solidFill>
                <a:effectLst>
                  <a:outerShdw blurRad="50800" dist="38100" dir="18900000" algn="bl" rotWithShape="0">
                    <a:prstClr val="black">
                      <a:alpha val="40000"/>
                    </a:prstClr>
                  </a:outerShdw>
                </a:effectLst>
                <a:latin typeface="Berlin Sans FB" pitchFamily="34" charset="0"/>
              </a:rPr>
              <a:t>Made  in  </a:t>
            </a:r>
            <a:r>
              <a:rPr lang="en-US" altLang="zh-CN" sz="3200" dirty="0" err="1" smtClean="0">
                <a:solidFill>
                  <a:srgbClr val="376092"/>
                </a:solidFill>
                <a:effectLst>
                  <a:outerShdw blurRad="50800" dist="38100" dir="18900000" algn="bl" rotWithShape="0">
                    <a:prstClr val="black">
                      <a:alpha val="40000"/>
                    </a:prstClr>
                  </a:outerShdw>
                </a:effectLst>
                <a:latin typeface="Berlin Sans FB" pitchFamily="34" charset="0"/>
              </a:rPr>
              <a:t>Chexun</a:t>
            </a:r>
            <a:endParaRPr lang="zh-CN" altLang="en-US" sz="3200" dirty="0">
              <a:solidFill>
                <a:srgbClr val="376092"/>
              </a:solidFill>
              <a:effectLst>
                <a:outerShdw blurRad="50800" dist="38100" dir="18900000" algn="bl" rotWithShape="0">
                  <a:prstClr val="black">
                    <a:alpha val="40000"/>
                  </a:prstClr>
                </a:outerShdw>
              </a:effectLst>
              <a:latin typeface="Berlin Sans FB" pitchFamily="34" charset="0"/>
            </a:endParaRPr>
          </a:p>
        </p:txBody>
      </p:sp>
    </p:spTree>
    <p:extLst>
      <p:ext uri="{BB962C8B-B14F-4D97-AF65-F5344CB8AC3E}">
        <p14:creationId xmlns:p14="http://schemas.microsoft.com/office/powerpoint/2010/main" val="22301028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1"/>
          <p:cNvSpPr>
            <a:spLocks noChangeArrowheads="1"/>
          </p:cNvSpPr>
          <p:nvPr/>
        </p:nvSpPr>
        <p:spPr bwMode="auto">
          <a:xfrm>
            <a:off x="4811399" y="4299942"/>
            <a:ext cx="4153470" cy="531607"/>
          </a:xfrm>
          <a:prstGeom prst="rect">
            <a:avLst/>
          </a:prstGeom>
          <a:noFill/>
          <a:ln w="9525">
            <a:noFill/>
            <a:miter lim="800000"/>
            <a:headEnd/>
            <a:tailEnd/>
          </a:ln>
        </p:spPr>
        <p:txBody>
          <a:bodyPr>
            <a:spAutoFit/>
          </a:bodyPr>
          <a:lstStyle/>
          <a:p>
            <a:pPr algn="ctr">
              <a:lnSpc>
                <a:spcPct val="150000"/>
              </a:lnSpc>
            </a:pPr>
            <a:endParaRPr lang="en-US" altLang="zh-CN" sz="2400" b="1" dirty="0">
              <a:solidFill>
                <a:srgbClr val="C00000"/>
              </a:solidFill>
              <a:latin typeface="微软雅黑" pitchFamily="34" charset="-122"/>
              <a:ea typeface="微软雅黑" pitchFamily="34" charset="-122"/>
              <a:sym typeface="微软雅黑" pitchFamily="34" charset="-122"/>
            </a:endParaRPr>
          </a:p>
        </p:txBody>
      </p:sp>
      <p:sp>
        <p:nvSpPr>
          <p:cNvPr id="7" name="TextBox 6"/>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车讯网</a:t>
            </a:r>
            <a:endParaRPr lang="zh-CN" altLang="en-US" sz="2000" b="1" dirty="0">
              <a:solidFill>
                <a:schemeClr val="bg1"/>
              </a:solidFill>
            </a:endParaRPr>
          </a:p>
        </p:txBody>
      </p:sp>
      <p:sp>
        <p:nvSpPr>
          <p:cNvPr id="8" name="五边形 7"/>
          <p:cNvSpPr/>
          <p:nvPr/>
        </p:nvSpPr>
        <p:spPr>
          <a:xfrm>
            <a:off x="0" y="875674"/>
            <a:ext cx="5076056" cy="360040"/>
          </a:xfrm>
          <a:prstGeom prst="homePlat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t>我们用数据证明自己的实力</a:t>
            </a:r>
            <a:endParaRPr lang="zh-CN" altLang="en-US" b="1" dirty="0"/>
          </a:p>
        </p:txBody>
      </p:sp>
      <p:grpSp>
        <p:nvGrpSpPr>
          <p:cNvPr id="11" name="组合 10"/>
          <p:cNvGrpSpPr/>
          <p:nvPr/>
        </p:nvGrpSpPr>
        <p:grpSpPr>
          <a:xfrm>
            <a:off x="59480" y="1691196"/>
            <a:ext cx="5627268" cy="1892837"/>
            <a:chOff x="240876" y="1491630"/>
            <a:chExt cx="5627268" cy="1892837"/>
          </a:xfrm>
        </p:grpSpPr>
        <p:grpSp>
          <p:nvGrpSpPr>
            <p:cNvPr id="13" name="组合 12"/>
            <p:cNvGrpSpPr/>
            <p:nvPr/>
          </p:nvGrpSpPr>
          <p:grpSpPr>
            <a:xfrm>
              <a:off x="240876" y="1491630"/>
              <a:ext cx="5627268" cy="1872208"/>
              <a:chOff x="240876" y="1491630"/>
              <a:chExt cx="6491364" cy="1872208"/>
            </a:xfrm>
          </p:grpSpPr>
          <p:sp>
            <p:nvSpPr>
              <p:cNvPr id="20" name="五边形 19"/>
              <p:cNvSpPr/>
              <p:nvPr/>
            </p:nvSpPr>
            <p:spPr>
              <a:xfrm>
                <a:off x="251520" y="1491630"/>
                <a:ext cx="2304256" cy="576064"/>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五边形 20"/>
              <p:cNvSpPr/>
              <p:nvPr/>
            </p:nvSpPr>
            <p:spPr>
              <a:xfrm>
                <a:off x="249058" y="2139702"/>
                <a:ext cx="3024336" cy="576064"/>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五边形 21"/>
              <p:cNvSpPr/>
              <p:nvPr/>
            </p:nvSpPr>
            <p:spPr>
              <a:xfrm>
                <a:off x="240876" y="2787774"/>
                <a:ext cx="3827068" cy="576064"/>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2267744" y="1491630"/>
                <a:ext cx="4464496" cy="576064"/>
                <a:chOff x="2339752" y="1491630"/>
                <a:chExt cx="3744416" cy="576064"/>
              </a:xfrm>
            </p:grpSpPr>
            <p:cxnSp>
              <p:nvCxnSpPr>
                <p:cNvPr id="30" name="直接连接符 29"/>
                <p:cNvCxnSpPr/>
                <p:nvPr/>
              </p:nvCxnSpPr>
              <p:spPr>
                <a:xfrm>
                  <a:off x="2339752" y="1491630"/>
                  <a:ext cx="3744416" cy="0"/>
                </a:xfrm>
                <a:prstGeom prst="line">
                  <a:avLst/>
                </a:prstGeom>
                <a:ln>
                  <a:solidFill>
                    <a:schemeClr val="accent1">
                      <a:lumMod val="75000"/>
                    </a:schemeClr>
                  </a:solidFill>
                </a:ln>
              </p:spPr>
              <p:style>
                <a:lnRef idx="2">
                  <a:schemeClr val="accent5"/>
                </a:lnRef>
                <a:fillRef idx="0">
                  <a:schemeClr val="accent5"/>
                </a:fillRef>
                <a:effectRef idx="1">
                  <a:schemeClr val="accent5"/>
                </a:effectRef>
                <a:fontRef idx="minor">
                  <a:schemeClr val="tx1"/>
                </a:fontRef>
              </p:style>
            </p:cxnSp>
            <p:cxnSp>
              <p:nvCxnSpPr>
                <p:cNvPr id="31" name="直接连接符 30"/>
                <p:cNvCxnSpPr/>
                <p:nvPr/>
              </p:nvCxnSpPr>
              <p:spPr>
                <a:xfrm>
                  <a:off x="6084168" y="1491630"/>
                  <a:ext cx="0" cy="576064"/>
                </a:xfrm>
                <a:prstGeom prst="line">
                  <a:avLst/>
                </a:prstGeom>
                <a:ln>
                  <a:solidFill>
                    <a:schemeClr val="accent1">
                      <a:lumMod val="75000"/>
                    </a:schemeClr>
                  </a:solidFill>
                </a:ln>
              </p:spPr>
              <p:style>
                <a:lnRef idx="2">
                  <a:schemeClr val="accent5"/>
                </a:lnRef>
                <a:fillRef idx="0">
                  <a:schemeClr val="accent5"/>
                </a:fillRef>
                <a:effectRef idx="1">
                  <a:schemeClr val="accent5"/>
                </a:effectRef>
                <a:fontRef idx="minor">
                  <a:schemeClr val="tx1"/>
                </a:fontRef>
              </p:style>
            </p:cxnSp>
          </p:grpSp>
          <p:grpSp>
            <p:nvGrpSpPr>
              <p:cNvPr id="24" name="组合 23"/>
              <p:cNvGrpSpPr/>
              <p:nvPr/>
            </p:nvGrpSpPr>
            <p:grpSpPr>
              <a:xfrm>
                <a:off x="2987824" y="2139702"/>
                <a:ext cx="3744416" cy="576064"/>
                <a:chOff x="2339752" y="1491630"/>
                <a:chExt cx="3744416" cy="576064"/>
              </a:xfrm>
            </p:grpSpPr>
            <p:cxnSp>
              <p:nvCxnSpPr>
                <p:cNvPr id="28" name="直接连接符 27"/>
                <p:cNvCxnSpPr/>
                <p:nvPr/>
              </p:nvCxnSpPr>
              <p:spPr>
                <a:xfrm>
                  <a:off x="2339752" y="1491630"/>
                  <a:ext cx="3744416" cy="0"/>
                </a:xfrm>
                <a:prstGeom prst="line">
                  <a:avLst/>
                </a:prstGeom>
                <a:ln>
                  <a:solidFill>
                    <a:schemeClr val="accent1">
                      <a:lumMod val="75000"/>
                    </a:schemeClr>
                  </a:solidFill>
                </a:ln>
              </p:spPr>
              <p:style>
                <a:lnRef idx="2">
                  <a:schemeClr val="accent5"/>
                </a:lnRef>
                <a:fillRef idx="0">
                  <a:schemeClr val="accent5"/>
                </a:fillRef>
                <a:effectRef idx="1">
                  <a:schemeClr val="accent5"/>
                </a:effectRef>
                <a:fontRef idx="minor">
                  <a:schemeClr val="tx1"/>
                </a:fontRef>
              </p:style>
            </p:cxnSp>
            <p:cxnSp>
              <p:nvCxnSpPr>
                <p:cNvPr id="29" name="直接连接符 28"/>
                <p:cNvCxnSpPr/>
                <p:nvPr/>
              </p:nvCxnSpPr>
              <p:spPr>
                <a:xfrm>
                  <a:off x="6084168" y="1491630"/>
                  <a:ext cx="0" cy="576064"/>
                </a:xfrm>
                <a:prstGeom prst="line">
                  <a:avLst/>
                </a:prstGeom>
                <a:ln>
                  <a:solidFill>
                    <a:schemeClr val="accent1">
                      <a:lumMod val="75000"/>
                    </a:schemeClr>
                  </a:solidFill>
                </a:ln>
              </p:spPr>
              <p:style>
                <a:lnRef idx="2">
                  <a:schemeClr val="accent5"/>
                </a:lnRef>
                <a:fillRef idx="0">
                  <a:schemeClr val="accent5"/>
                </a:fillRef>
                <a:effectRef idx="1">
                  <a:schemeClr val="accent5"/>
                </a:effectRef>
                <a:fontRef idx="minor">
                  <a:schemeClr val="tx1"/>
                </a:fontRef>
              </p:style>
            </p:cxnSp>
          </p:grpSp>
          <p:grpSp>
            <p:nvGrpSpPr>
              <p:cNvPr id="25" name="组合 24"/>
              <p:cNvGrpSpPr/>
              <p:nvPr/>
            </p:nvGrpSpPr>
            <p:grpSpPr>
              <a:xfrm>
                <a:off x="3779912" y="2787774"/>
                <a:ext cx="2952328" cy="576064"/>
                <a:chOff x="2339752" y="1491630"/>
                <a:chExt cx="3744416" cy="576064"/>
              </a:xfrm>
            </p:grpSpPr>
            <p:cxnSp>
              <p:nvCxnSpPr>
                <p:cNvPr id="26" name="直接连接符 25"/>
                <p:cNvCxnSpPr/>
                <p:nvPr/>
              </p:nvCxnSpPr>
              <p:spPr>
                <a:xfrm>
                  <a:off x="2339752" y="1491630"/>
                  <a:ext cx="3744416" cy="0"/>
                </a:xfrm>
                <a:prstGeom prst="line">
                  <a:avLst/>
                </a:prstGeom>
                <a:ln>
                  <a:solidFill>
                    <a:schemeClr val="accent1">
                      <a:lumMod val="75000"/>
                    </a:schemeClr>
                  </a:solidFill>
                </a:ln>
              </p:spPr>
              <p:style>
                <a:lnRef idx="2">
                  <a:schemeClr val="accent5"/>
                </a:lnRef>
                <a:fillRef idx="0">
                  <a:schemeClr val="accent5"/>
                </a:fillRef>
                <a:effectRef idx="1">
                  <a:schemeClr val="accent5"/>
                </a:effectRef>
                <a:fontRef idx="minor">
                  <a:schemeClr val="tx1"/>
                </a:fontRef>
              </p:style>
            </p:cxnSp>
            <p:cxnSp>
              <p:nvCxnSpPr>
                <p:cNvPr id="27" name="直接连接符 26"/>
                <p:cNvCxnSpPr/>
                <p:nvPr/>
              </p:nvCxnSpPr>
              <p:spPr>
                <a:xfrm>
                  <a:off x="6084168" y="1491630"/>
                  <a:ext cx="0" cy="576064"/>
                </a:xfrm>
                <a:prstGeom prst="line">
                  <a:avLst/>
                </a:prstGeom>
                <a:ln>
                  <a:solidFill>
                    <a:schemeClr val="accent1">
                      <a:lumMod val="75000"/>
                    </a:schemeClr>
                  </a:solidFill>
                </a:ln>
              </p:spPr>
              <p:style>
                <a:lnRef idx="2">
                  <a:schemeClr val="accent5"/>
                </a:lnRef>
                <a:fillRef idx="0">
                  <a:schemeClr val="accent5"/>
                </a:fillRef>
                <a:effectRef idx="1">
                  <a:schemeClr val="accent5"/>
                </a:effectRef>
                <a:fontRef idx="minor">
                  <a:schemeClr val="tx1"/>
                </a:fontRef>
              </p:style>
            </p:cxnSp>
          </p:grpSp>
        </p:grpSp>
        <p:sp>
          <p:nvSpPr>
            <p:cNvPr id="14" name="矩形 13"/>
            <p:cNvSpPr/>
            <p:nvPr/>
          </p:nvSpPr>
          <p:spPr>
            <a:xfrm>
              <a:off x="371164" y="1548829"/>
              <a:ext cx="1249060" cy="461665"/>
            </a:xfrm>
            <a:prstGeom prst="rect">
              <a:avLst/>
            </a:prstGeom>
          </p:spPr>
          <p:txBody>
            <a:bodyPr wrap="none">
              <a:spAutoFit/>
            </a:bodyPr>
            <a:lstStyle/>
            <a:p>
              <a:r>
                <a:rPr lang="en-US" altLang="zh-CN" sz="2400" b="1" dirty="0">
                  <a:solidFill>
                    <a:srgbClr val="FFC000"/>
                  </a:solidFill>
                  <a:latin typeface="微软雅黑" pitchFamily="34" charset="-122"/>
                  <a:ea typeface="微软雅黑" pitchFamily="34" charset="-122"/>
                  <a:sym typeface="微软雅黑" pitchFamily="34" charset="-122"/>
                </a:rPr>
                <a:t>8000</a:t>
              </a:r>
              <a:r>
                <a:rPr lang="zh-CN" altLang="en-US" sz="2400" b="1" dirty="0">
                  <a:solidFill>
                    <a:srgbClr val="FFC000"/>
                  </a:solidFill>
                  <a:latin typeface="微软雅黑" pitchFamily="34" charset="-122"/>
                  <a:ea typeface="微软雅黑" pitchFamily="34" charset="-122"/>
                  <a:sym typeface="微软雅黑" pitchFamily="34" charset="-122"/>
                </a:rPr>
                <a:t>万</a:t>
              </a:r>
              <a:endParaRPr lang="zh-CN" altLang="en-US" sz="2400" dirty="0">
                <a:solidFill>
                  <a:srgbClr val="FFC000"/>
                </a:solidFill>
              </a:endParaRPr>
            </a:p>
          </p:txBody>
        </p:sp>
        <p:sp>
          <p:nvSpPr>
            <p:cNvPr id="15" name="矩形 14"/>
            <p:cNvSpPr/>
            <p:nvPr/>
          </p:nvSpPr>
          <p:spPr>
            <a:xfrm>
              <a:off x="371164" y="2202418"/>
              <a:ext cx="1249060" cy="461665"/>
            </a:xfrm>
            <a:prstGeom prst="rect">
              <a:avLst/>
            </a:prstGeom>
          </p:spPr>
          <p:txBody>
            <a:bodyPr wrap="none">
              <a:spAutoFit/>
            </a:bodyPr>
            <a:lstStyle/>
            <a:p>
              <a:r>
                <a:rPr lang="en-US" altLang="zh-CN" sz="2400" b="1" dirty="0">
                  <a:solidFill>
                    <a:srgbClr val="FFC000"/>
                  </a:solidFill>
                  <a:latin typeface="微软雅黑" pitchFamily="34" charset="-122"/>
                  <a:ea typeface="微软雅黑" pitchFamily="34" charset="-122"/>
                  <a:sym typeface="微软雅黑" pitchFamily="34" charset="-122"/>
                </a:rPr>
                <a:t>1680</a:t>
              </a:r>
              <a:r>
                <a:rPr lang="zh-CN" altLang="en-US" sz="2400" b="1" dirty="0">
                  <a:solidFill>
                    <a:srgbClr val="FFC000"/>
                  </a:solidFill>
                  <a:latin typeface="微软雅黑" pitchFamily="34" charset="-122"/>
                  <a:ea typeface="微软雅黑" pitchFamily="34" charset="-122"/>
                  <a:sym typeface="微软雅黑" pitchFamily="34" charset="-122"/>
                </a:rPr>
                <a:t>万</a:t>
              </a:r>
              <a:endParaRPr lang="zh-CN" altLang="en-US" sz="2400" b="1" dirty="0">
                <a:solidFill>
                  <a:srgbClr val="FFC000"/>
                </a:solidFill>
                <a:latin typeface="微软雅黑" pitchFamily="34" charset="-122"/>
                <a:ea typeface="微软雅黑" pitchFamily="34" charset="-122"/>
              </a:endParaRPr>
            </a:p>
          </p:txBody>
        </p:sp>
        <p:sp>
          <p:nvSpPr>
            <p:cNvPr id="16" name="矩形 15"/>
            <p:cNvSpPr/>
            <p:nvPr/>
          </p:nvSpPr>
          <p:spPr>
            <a:xfrm>
              <a:off x="441400" y="2857362"/>
              <a:ext cx="1249060" cy="461665"/>
            </a:xfrm>
            <a:prstGeom prst="rect">
              <a:avLst/>
            </a:prstGeom>
          </p:spPr>
          <p:txBody>
            <a:bodyPr wrap="none">
              <a:spAutoFit/>
            </a:bodyPr>
            <a:lstStyle/>
            <a:p>
              <a:r>
                <a:rPr lang="en-US" altLang="zh-CN" sz="2400" b="1" dirty="0">
                  <a:solidFill>
                    <a:srgbClr val="FFC000"/>
                  </a:solidFill>
                  <a:latin typeface="微软雅黑" pitchFamily="34" charset="-122"/>
                  <a:ea typeface="微软雅黑" pitchFamily="34" charset="-122"/>
                  <a:sym typeface="微软雅黑" pitchFamily="34" charset="-122"/>
                </a:rPr>
                <a:t>3000</a:t>
              </a:r>
              <a:r>
                <a:rPr lang="zh-CN" altLang="en-US" sz="2400" b="1" dirty="0">
                  <a:solidFill>
                    <a:srgbClr val="FFC000"/>
                  </a:solidFill>
                  <a:latin typeface="微软雅黑" pitchFamily="34" charset="-122"/>
                  <a:ea typeface="微软雅黑" pitchFamily="34" charset="-122"/>
                  <a:sym typeface="微软雅黑" pitchFamily="34" charset="-122"/>
                </a:rPr>
                <a:t>万</a:t>
              </a:r>
              <a:endParaRPr lang="en-US" altLang="zh-CN" sz="2400" b="1" dirty="0">
                <a:solidFill>
                  <a:srgbClr val="FFC000"/>
                </a:solidFill>
                <a:latin typeface="微软雅黑" pitchFamily="34" charset="-122"/>
                <a:ea typeface="微软雅黑" pitchFamily="34" charset="-122"/>
                <a:sym typeface="微软雅黑" pitchFamily="34" charset="-122"/>
              </a:endParaRPr>
            </a:p>
          </p:txBody>
        </p:sp>
        <p:sp>
          <p:nvSpPr>
            <p:cNvPr id="17" name="矩形 16"/>
            <p:cNvSpPr/>
            <p:nvPr/>
          </p:nvSpPr>
          <p:spPr>
            <a:xfrm>
              <a:off x="2517558" y="1525746"/>
              <a:ext cx="2774521" cy="499624"/>
            </a:xfrm>
            <a:prstGeom prst="rect">
              <a:avLst/>
            </a:prstGeom>
          </p:spPr>
          <p:txBody>
            <a:bodyPr wrap="square">
              <a:spAutoFit/>
            </a:bodyPr>
            <a:lstStyle/>
            <a:p>
              <a:pPr>
                <a:lnSpc>
                  <a:spcPct val="150000"/>
                </a:lnSpc>
              </a:pPr>
              <a:r>
                <a:rPr lang="zh-CN" altLang="en-US" sz="2000" b="1" dirty="0" smtClean="0">
                  <a:solidFill>
                    <a:srgbClr val="C0504D"/>
                  </a:solidFill>
                  <a:latin typeface="微软雅黑" pitchFamily="34" charset="-122"/>
                  <a:ea typeface="微软雅黑" pitchFamily="34" charset="-122"/>
                  <a:sym typeface="微软雅黑" pitchFamily="34" charset="-122"/>
                </a:rPr>
                <a:t>网站最高峰值</a:t>
              </a:r>
              <a:endParaRPr lang="en-US" altLang="zh-CN" sz="2000" b="1" dirty="0">
                <a:solidFill>
                  <a:srgbClr val="C0504D"/>
                </a:solidFill>
                <a:latin typeface="微软雅黑" pitchFamily="34" charset="-122"/>
                <a:ea typeface="微软雅黑" pitchFamily="34" charset="-122"/>
                <a:sym typeface="微软雅黑" pitchFamily="34" charset="-122"/>
              </a:endParaRPr>
            </a:p>
          </p:txBody>
        </p:sp>
        <p:sp>
          <p:nvSpPr>
            <p:cNvPr id="18" name="矩形 17"/>
            <p:cNvSpPr/>
            <p:nvPr/>
          </p:nvSpPr>
          <p:spPr>
            <a:xfrm>
              <a:off x="3059832" y="2139702"/>
              <a:ext cx="1716222" cy="553998"/>
            </a:xfrm>
            <a:prstGeom prst="rect">
              <a:avLst/>
            </a:prstGeom>
          </p:spPr>
          <p:txBody>
            <a:bodyPr wrap="square">
              <a:spAutoFit/>
            </a:bodyPr>
            <a:lstStyle/>
            <a:p>
              <a:pPr>
                <a:lnSpc>
                  <a:spcPct val="150000"/>
                </a:lnSpc>
              </a:pPr>
              <a:r>
                <a:rPr lang="zh-CN" altLang="en-US" sz="2000" b="1" dirty="0">
                  <a:solidFill>
                    <a:srgbClr val="C0504D"/>
                  </a:solidFill>
                  <a:latin typeface="微软雅黑" pitchFamily="34" charset="-122"/>
                  <a:ea typeface="微软雅黑" pitchFamily="34" charset="-122"/>
                  <a:sym typeface="微软雅黑" pitchFamily="34" charset="-122"/>
                </a:rPr>
                <a:t>用户覆盖数</a:t>
              </a:r>
              <a:endParaRPr lang="zh-CN" altLang="en-US" sz="2000" b="1" dirty="0">
                <a:solidFill>
                  <a:srgbClr val="C0504D"/>
                </a:solidFill>
                <a:latin typeface="微软雅黑" pitchFamily="34" charset="-122"/>
                <a:ea typeface="微软雅黑" pitchFamily="34" charset="-122"/>
              </a:endParaRPr>
            </a:p>
          </p:txBody>
        </p:sp>
        <p:sp>
          <p:nvSpPr>
            <p:cNvPr id="19" name="矩形 18"/>
            <p:cNvSpPr/>
            <p:nvPr/>
          </p:nvSpPr>
          <p:spPr>
            <a:xfrm>
              <a:off x="3762907" y="2884843"/>
              <a:ext cx="1210588" cy="499624"/>
            </a:xfrm>
            <a:prstGeom prst="rect">
              <a:avLst/>
            </a:prstGeom>
          </p:spPr>
          <p:txBody>
            <a:bodyPr wrap="none">
              <a:spAutoFit/>
            </a:bodyPr>
            <a:lstStyle/>
            <a:p>
              <a:pPr>
                <a:lnSpc>
                  <a:spcPct val="150000"/>
                </a:lnSpc>
                <a:buFont typeface="Arial" charset="0"/>
                <a:buNone/>
              </a:pPr>
              <a:r>
                <a:rPr lang="zh-CN" altLang="en-US" sz="2000" b="1" dirty="0" smtClean="0">
                  <a:solidFill>
                    <a:srgbClr val="C0504D"/>
                  </a:solidFill>
                  <a:latin typeface="微软雅黑" pitchFamily="34" charset="-122"/>
                  <a:ea typeface="微软雅黑" pitchFamily="34" charset="-122"/>
                  <a:sym typeface="微软雅黑" pitchFamily="34" charset="-122"/>
                </a:rPr>
                <a:t>日均流量</a:t>
              </a:r>
              <a:endParaRPr lang="en-US" altLang="zh-CN" sz="3600" b="1" dirty="0">
                <a:solidFill>
                  <a:srgbClr val="C0504D"/>
                </a:solidFill>
                <a:latin typeface="微软雅黑" pitchFamily="34" charset="-122"/>
                <a:ea typeface="微软雅黑" pitchFamily="34" charset="-122"/>
                <a:sym typeface="微软雅黑" pitchFamily="34" charset="-122"/>
              </a:endParaRPr>
            </a:p>
          </p:txBody>
        </p:sp>
      </p:grpSp>
      <p:sp>
        <p:nvSpPr>
          <p:cNvPr id="2" name="矩形 1"/>
          <p:cNvSpPr/>
          <p:nvPr/>
        </p:nvSpPr>
        <p:spPr>
          <a:xfrm>
            <a:off x="0" y="3962130"/>
            <a:ext cx="9144000" cy="67562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800" b="1" dirty="0">
                <a:solidFill>
                  <a:srgbClr val="376092"/>
                </a:solidFill>
                <a:latin typeface="微软雅黑" pitchFamily="34" charset="-122"/>
                <a:ea typeface="微软雅黑" pitchFamily="34" charset="-122"/>
                <a:sym typeface="微软雅黑" pitchFamily="34" charset="-122"/>
              </a:rPr>
              <a:t>艾瑞行业综合排名稳居</a:t>
            </a:r>
            <a:r>
              <a:rPr lang="zh-CN" altLang="en-US" sz="4000" b="1" dirty="0">
                <a:solidFill>
                  <a:schemeClr val="accent2"/>
                </a:solidFill>
                <a:latin typeface="微软雅黑" pitchFamily="34" charset="-122"/>
                <a:ea typeface="微软雅黑" pitchFamily="34" charset="-122"/>
                <a:sym typeface="微软雅黑" pitchFamily="34" charset="-122"/>
              </a:rPr>
              <a:t>前七</a:t>
            </a:r>
            <a:endParaRPr lang="en-US" altLang="zh-CN" sz="2800" b="1" dirty="0">
              <a:solidFill>
                <a:schemeClr val="accent2"/>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28675951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40396" y="1890562"/>
            <a:ext cx="6815980" cy="3201468"/>
            <a:chOff x="1140396" y="1314498"/>
            <a:chExt cx="6815980" cy="3201468"/>
          </a:xfrm>
        </p:grpSpPr>
        <p:grpSp>
          <p:nvGrpSpPr>
            <p:cNvPr id="3" name="组合 2"/>
            <p:cNvGrpSpPr/>
            <p:nvPr/>
          </p:nvGrpSpPr>
          <p:grpSpPr>
            <a:xfrm>
              <a:off x="1140396" y="1314498"/>
              <a:ext cx="6815980" cy="3201468"/>
              <a:chOff x="1052513" y="1681163"/>
              <a:chExt cx="7361237" cy="3457575"/>
            </a:xfrm>
          </p:grpSpPr>
          <p:grpSp>
            <p:nvGrpSpPr>
              <p:cNvPr id="4" name="Group 31"/>
              <p:cNvGrpSpPr>
                <a:grpSpLocks/>
              </p:cNvGrpSpPr>
              <p:nvPr/>
            </p:nvGrpSpPr>
            <p:grpSpPr bwMode="auto">
              <a:xfrm flipH="1">
                <a:off x="5119688" y="1681163"/>
                <a:ext cx="3294062" cy="3455987"/>
                <a:chOff x="657" y="1149"/>
                <a:chExt cx="2075" cy="2177"/>
              </a:xfrm>
            </p:grpSpPr>
            <p:sp>
              <p:nvSpPr>
                <p:cNvPr id="22" name="Freeform 32"/>
                <p:cNvSpPr>
                  <a:spLocks/>
                </p:cNvSpPr>
                <p:nvPr/>
              </p:nvSpPr>
              <p:spPr bwMode="auto">
                <a:xfrm>
                  <a:off x="657" y="1149"/>
                  <a:ext cx="2075" cy="1102"/>
                </a:xfrm>
                <a:custGeom>
                  <a:avLst/>
                  <a:gdLst>
                    <a:gd name="T0" fmla="*/ 2075 w 2075"/>
                    <a:gd name="T1" fmla="*/ 526 h 1102"/>
                    <a:gd name="T2" fmla="*/ 2075 w 2075"/>
                    <a:gd name="T3" fmla="*/ 0 h 1102"/>
                    <a:gd name="T4" fmla="*/ 0 w 2075"/>
                    <a:gd name="T5" fmla="*/ 0 h 1102"/>
                    <a:gd name="T6" fmla="*/ 0 w 2075"/>
                    <a:gd name="T7" fmla="*/ 1102 h 1102"/>
                    <a:gd name="T8" fmla="*/ 991 w 2075"/>
                    <a:gd name="T9" fmla="*/ 1102 h 1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5" h="1102">
                      <a:moveTo>
                        <a:pt x="2075" y="526"/>
                      </a:moveTo>
                      <a:lnTo>
                        <a:pt x="2075" y="0"/>
                      </a:lnTo>
                      <a:lnTo>
                        <a:pt x="0" y="0"/>
                      </a:lnTo>
                      <a:lnTo>
                        <a:pt x="0" y="1102"/>
                      </a:lnTo>
                      <a:lnTo>
                        <a:pt x="991" y="1102"/>
                      </a:lnTo>
                    </a:path>
                  </a:pathLst>
                </a:custGeom>
                <a:noFill/>
                <a:ln w="28575" cap="flat" cmpd="sng">
                  <a:solidFill>
                    <a:srgbClr val="80808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 name="Freeform 33"/>
                <p:cNvSpPr>
                  <a:spLocks/>
                </p:cNvSpPr>
                <p:nvPr/>
              </p:nvSpPr>
              <p:spPr bwMode="auto">
                <a:xfrm flipV="1">
                  <a:off x="657" y="2252"/>
                  <a:ext cx="2075" cy="1074"/>
                </a:xfrm>
                <a:custGeom>
                  <a:avLst/>
                  <a:gdLst>
                    <a:gd name="T0" fmla="*/ 2075 w 2075"/>
                    <a:gd name="T1" fmla="*/ 513 h 1102"/>
                    <a:gd name="T2" fmla="*/ 2075 w 2075"/>
                    <a:gd name="T3" fmla="*/ 0 h 1102"/>
                    <a:gd name="T4" fmla="*/ 0 w 2075"/>
                    <a:gd name="T5" fmla="*/ 0 h 1102"/>
                    <a:gd name="T6" fmla="*/ 0 w 2075"/>
                    <a:gd name="T7" fmla="*/ 1074 h 1102"/>
                    <a:gd name="T8" fmla="*/ 991 w 2075"/>
                    <a:gd name="T9" fmla="*/ 1074 h 1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5" h="1102">
                      <a:moveTo>
                        <a:pt x="2075" y="526"/>
                      </a:moveTo>
                      <a:lnTo>
                        <a:pt x="2075" y="0"/>
                      </a:lnTo>
                      <a:lnTo>
                        <a:pt x="0" y="0"/>
                      </a:lnTo>
                      <a:lnTo>
                        <a:pt x="0" y="1102"/>
                      </a:lnTo>
                      <a:lnTo>
                        <a:pt x="991" y="1102"/>
                      </a:lnTo>
                    </a:path>
                  </a:pathLst>
                </a:custGeom>
                <a:noFill/>
                <a:ln w="28575" cap="flat" cmpd="sng">
                  <a:solidFill>
                    <a:srgbClr val="80808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5" name="Group 30"/>
              <p:cNvGrpSpPr>
                <a:grpSpLocks/>
              </p:cNvGrpSpPr>
              <p:nvPr/>
            </p:nvGrpSpPr>
            <p:grpSpPr bwMode="auto">
              <a:xfrm>
                <a:off x="1052513" y="1681163"/>
                <a:ext cx="3294062" cy="3455987"/>
                <a:chOff x="657" y="1149"/>
                <a:chExt cx="2075" cy="2177"/>
              </a:xfrm>
            </p:grpSpPr>
            <p:sp>
              <p:nvSpPr>
                <p:cNvPr id="20" name="Freeform 21"/>
                <p:cNvSpPr>
                  <a:spLocks/>
                </p:cNvSpPr>
                <p:nvPr/>
              </p:nvSpPr>
              <p:spPr bwMode="auto">
                <a:xfrm>
                  <a:off x="657" y="1149"/>
                  <a:ext cx="2075" cy="1102"/>
                </a:xfrm>
                <a:custGeom>
                  <a:avLst/>
                  <a:gdLst>
                    <a:gd name="T0" fmla="*/ 2075 w 2075"/>
                    <a:gd name="T1" fmla="*/ 526 h 1102"/>
                    <a:gd name="T2" fmla="*/ 2075 w 2075"/>
                    <a:gd name="T3" fmla="*/ 0 h 1102"/>
                    <a:gd name="T4" fmla="*/ 0 w 2075"/>
                    <a:gd name="T5" fmla="*/ 0 h 1102"/>
                    <a:gd name="T6" fmla="*/ 0 w 2075"/>
                    <a:gd name="T7" fmla="*/ 1102 h 1102"/>
                    <a:gd name="T8" fmla="*/ 991 w 2075"/>
                    <a:gd name="T9" fmla="*/ 1102 h 1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5" h="1102">
                      <a:moveTo>
                        <a:pt x="2075" y="526"/>
                      </a:moveTo>
                      <a:lnTo>
                        <a:pt x="2075" y="0"/>
                      </a:lnTo>
                      <a:lnTo>
                        <a:pt x="0" y="0"/>
                      </a:lnTo>
                      <a:lnTo>
                        <a:pt x="0" y="1102"/>
                      </a:lnTo>
                      <a:lnTo>
                        <a:pt x="991" y="1102"/>
                      </a:lnTo>
                    </a:path>
                  </a:pathLst>
                </a:custGeom>
                <a:noFill/>
                <a:ln w="28575" cap="flat" cmpd="sng">
                  <a:solidFill>
                    <a:srgbClr val="80808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 name="Freeform 29"/>
                <p:cNvSpPr>
                  <a:spLocks/>
                </p:cNvSpPr>
                <p:nvPr/>
              </p:nvSpPr>
              <p:spPr bwMode="auto">
                <a:xfrm flipV="1">
                  <a:off x="657" y="2252"/>
                  <a:ext cx="2075" cy="1074"/>
                </a:xfrm>
                <a:custGeom>
                  <a:avLst/>
                  <a:gdLst>
                    <a:gd name="T0" fmla="*/ 2075 w 2075"/>
                    <a:gd name="T1" fmla="*/ 513 h 1102"/>
                    <a:gd name="T2" fmla="*/ 2075 w 2075"/>
                    <a:gd name="T3" fmla="*/ 0 h 1102"/>
                    <a:gd name="T4" fmla="*/ 0 w 2075"/>
                    <a:gd name="T5" fmla="*/ 0 h 1102"/>
                    <a:gd name="T6" fmla="*/ 0 w 2075"/>
                    <a:gd name="T7" fmla="*/ 1074 h 1102"/>
                    <a:gd name="T8" fmla="*/ 991 w 2075"/>
                    <a:gd name="T9" fmla="*/ 1074 h 1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5" h="1102">
                      <a:moveTo>
                        <a:pt x="2075" y="526"/>
                      </a:moveTo>
                      <a:lnTo>
                        <a:pt x="2075" y="0"/>
                      </a:lnTo>
                      <a:lnTo>
                        <a:pt x="0" y="0"/>
                      </a:lnTo>
                      <a:lnTo>
                        <a:pt x="0" y="1102"/>
                      </a:lnTo>
                      <a:lnTo>
                        <a:pt x="991" y="1102"/>
                      </a:lnTo>
                    </a:path>
                  </a:pathLst>
                </a:custGeom>
                <a:noFill/>
                <a:ln w="28575" cap="flat" cmpd="sng">
                  <a:solidFill>
                    <a:srgbClr val="80808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6" name="AutoShape 4"/>
              <p:cNvSpPr>
                <a:spLocks noChangeArrowheads="1"/>
              </p:cNvSpPr>
              <p:nvPr/>
            </p:nvSpPr>
            <p:spPr bwMode="auto">
              <a:xfrm>
                <a:off x="3032125" y="2619375"/>
                <a:ext cx="1585913" cy="1568450"/>
              </a:xfrm>
              <a:prstGeom prst="rightArrow">
                <a:avLst>
                  <a:gd name="adj1" fmla="val 51306"/>
                  <a:gd name="adj2" fmla="val 45890"/>
                </a:avLst>
              </a:prstGeom>
              <a:solidFill>
                <a:schemeClr val="accent2">
                  <a:lumMod val="75000"/>
                </a:schemeClr>
              </a:solidFill>
              <a:ln w="28575" algn="ctr">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7" name="AutoShape 5"/>
              <p:cNvSpPr>
                <a:spLocks noChangeArrowheads="1"/>
              </p:cNvSpPr>
              <p:nvPr/>
            </p:nvSpPr>
            <p:spPr bwMode="auto">
              <a:xfrm rot="10800000">
                <a:off x="4873625" y="2619375"/>
                <a:ext cx="1587500" cy="1568450"/>
              </a:xfrm>
              <a:prstGeom prst="rightArrow">
                <a:avLst>
                  <a:gd name="adj1" fmla="val 51306"/>
                  <a:gd name="adj2" fmla="val 45935"/>
                </a:avLst>
              </a:prstGeom>
              <a:solidFill>
                <a:schemeClr val="accent2">
                  <a:lumMod val="75000"/>
                </a:schemeClr>
              </a:solidFill>
              <a:ln w="28575" algn="ctr">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8" name="AutoShape 6"/>
              <p:cNvSpPr>
                <a:spLocks noChangeArrowheads="1"/>
              </p:cNvSpPr>
              <p:nvPr/>
            </p:nvSpPr>
            <p:spPr bwMode="auto">
              <a:xfrm rot="5400000">
                <a:off x="3947319" y="1686719"/>
                <a:ext cx="1582737" cy="1571625"/>
              </a:xfrm>
              <a:prstGeom prst="rightArrow">
                <a:avLst>
                  <a:gd name="adj1" fmla="val 51306"/>
                  <a:gd name="adj2" fmla="val 45705"/>
                </a:avLst>
              </a:prstGeom>
              <a:solidFill>
                <a:schemeClr val="tx2"/>
              </a:solidFill>
              <a:ln w="28575" algn="ctr">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9" name="AutoShape 7"/>
              <p:cNvSpPr>
                <a:spLocks noChangeArrowheads="1"/>
              </p:cNvSpPr>
              <p:nvPr/>
            </p:nvSpPr>
            <p:spPr bwMode="auto">
              <a:xfrm rot="-5400000">
                <a:off x="3947319" y="3561556"/>
                <a:ext cx="1582738" cy="1571625"/>
              </a:xfrm>
              <a:prstGeom prst="rightArrow">
                <a:avLst>
                  <a:gd name="adj1" fmla="val 51306"/>
                  <a:gd name="adj2" fmla="val 45705"/>
                </a:avLst>
              </a:prstGeom>
              <a:solidFill>
                <a:schemeClr val="tx2"/>
              </a:solidFill>
              <a:ln w="28575" algn="ctr">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10" name="AutoShape 9"/>
              <p:cNvSpPr>
                <a:spLocks noChangeArrowheads="1"/>
              </p:cNvSpPr>
              <p:nvPr/>
            </p:nvSpPr>
            <p:spPr bwMode="auto">
              <a:xfrm rot="5400000" flipV="1">
                <a:off x="2447925" y="3284538"/>
                <a:ext cx="808038" cy="258762"/>
              </a:xfrm>
              <a:prstGeom prst="triangle">
                <a:avLst>
                  <a:gd name="adj" fmla="val 50000"/>
                </a:avLst>
              </a:prstGeom>
              <a:solidFill>
                <a:schemeClr val="accent2">
                  <a:lumMod val="75000"/>
                </a:scheme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11" name="AutoShape 10"/>
              <p:cNvSpPr>
                <a:spLocks noChangeArrowheads="1"/>
              </p:cNvSpPr>
              <p:nvPr/>
            </p:nvSpPr>
            <p:spPr bwMode="auto">
              <a:xfrm rot="16200000" flipV="1">
                <a:off x="6227763" y="3284537"/>
                <a:ext cx="808038" cy="258763"/>
              </a:xfrm>
              <a:prstGeom prst="triangle">
                <a:avLst>
                  <a:gd name="adj" fmla="val 50000"/>
                </a:avLst>
              </a:prstGeom>
              <a:solidFill>
                <a:schemeClr val="accent2">
                  <a:lumMod val="75000"/>
                </a:scheme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12" name="WordArt 15"/>
              <p:cNvSpPr>
                <a:spLocks noChangeArrowheads="1" noChangeShapeType="1" noTextEdit="1"/>
              </p:cNvSpPr>
              <p:nvPr/>
            </p:nvSpPr>
            <p:spPr bwMode="auto">
              <a:xfrm>
                <a:off x="4441825" y="1960563"/>
                <a:ext cx="452438" cy="787400"/>
              </a:xfrm>
              <a:prstGeom prst="rect">
                <a:avLst/>
              </a:prstGeom>
            </p:spPr>
            <p:txBody>
              <a:bodyPr wrap="none" fromWordArt="1">
                <a:prstTxWarp prst="textPlain">
                  <a:avLst>
                    <a:gd name="adj" fmla="val 50000"/>
                  </a:avLst>
                </a:prstTxWarp>
              </a:bodyPr>
              <a:lstStyle/>
              <a:p>
                <a:pPr algn="ctr"/>
                <a:r>
                  <a:rPr lang="en-US" altLang="zh-CN" sz="2400" kern="10" dirty="0">
                    <a:ln w="9525">
                      <a:solidFill>
                        <a:schemeClr val="bg1"/>
                      </a:solidFill>
                      <a:round/>
                      <a:headEnd/>
                      <a:tailEnd/>
                    </a:ln>
                    <a:gradFill rotWithShape="1">
                      <a:gsLst>
                        <a:gs pos="0">
                          <a:srgbClr val="EAEAEA"/>
                        </a:gs>
                        <a:gs pos="100000">
                          <a:srgbClr val="B2B2B2"/>
                        </a:gs>
                      </a:gsLst>
                      <a:lin ang="5400000" scaled="1"/>
                    </a:gradFill>
                    <a:latin typeface="黑体" panose="02010609060101010101" pitchFamily="49" charset="-122"/>
                  </a:rPr>
                  <a:t>1</a:t>
                </a:r>
                <a:endParaRPr lang="zh-CN" altLang="en-US" sz="2400" kern="10" dirty="0">
                  <a:ln w="9525">
                    <a:solidFill>
                      <a:schemeClr val="bg1"/>
                    </a:solidFill>
                    <a:round/>
                    <a:headEnd/>
                    <a:tailEnd/>
                  </a:ln>
                  <a:gradFill rotWithShape="1">
                    <a:gsLst>
                      <a:gs pos="0">
                        <a:srgbClr val="EAEAEA"/>
                      </a:gs>
                      <a:gs pos="100000">
                        <a:srgbClr val="B2B2B2"/>
                      </a:gs>
                    </a:gsLst>
                    <a:lin ang="5400000" scaled="1"/>
                  </a:gradFill>
                  <a:latin typeface="黑体" panose="02010609060101010101" pitchFamily="49" charset="-122"/>
                </a:endParaRPr>
              </a:p>
            </p:txBody>
          </p:sp>
          <p:sp>
            <p:nvSpPr>
              <p:cNvPr id="13" name="WordArt 16"/>
              <p:cNvSpPr>
                <a:spLocks noChangeArrowheads="1" noChangeShapeType="1" noTextEdit="1"/>
              </p:cNvSpPr>
              <p:nvPr/>
            </p:nvSpPr>
            <p:spPr bwMode="auto">
              <a:xfrm>
                <a:off x="3478213" y="3057525"/>
                <a:ext cx="520700" cy="685800"/>
              </a:xfrm>
              <a:prstGeom prst="rect">
                <a:avLst/>
              </a:prstGeom>
            </p:spPr>
            <p:txBody>
              <a:bodyPr wrap="none" fromWordArt="1">
                <a:prstTxWarp prst="textPlain">
                  <a:avLst>
                    <a:gd name="adj" fmla="val 50000"/>
                  </a:avLst>
                </a:prstTxWarp>
              </a:bodyPr>
              <a:lstStyle/>
              <a:p>
                <a:pPr algn="ctr"/>
                <a:r>
                  <a:rPr lang="en-US" altLang="zh-CN" sz="2400" kern="10">
                    <a:ln w="9525">
                      <a:solidFill>
                        <a:schemeClr val="bg1"/>
                      </a:solidFill>
                      <a:round/>
                      <a:headEnd/>
                      <a:tailEnd/>
                    </a:ln>
                    <a:gradFill rotWithShape="1">
                      <a:gsLst>
                        <a:gs pos="0">
                          <a:srgbClr val="EAEAEA"/>
                        </a:gs>
                        <a:gs pos="100000">
                          <a:srgbClr val="B2B2B2"/>
                        </a:gs>
                      </a:gsLst>
                      <a:lin ang="5400000" scaled="1"/>
                    </a:gradFill>
                    <a:latin typeface="黑体" panose="02010609060101010101" pitchFamily="49" charset="-122"/>
                  </a:rPr>
                  <a:t>2</a:t>
                </a:r>
                <a:endParaRPr lang="zh-CN" altLang="en-US" sz="2400" kern="10">
                  <a:ln w="9525">
                    <a:solidFill>
                      <a:schemeClr val="bg1"/>
                    </a:solidFill>
                    <a:round/>
                    <a:headEnd/>
                    <a:tailEnd/>
                  </a:ln>
                  <a:gradFill rotWithShape="1">
                    <a:gsLst>
                      <a:gs pos="0">
                        <a:srgbClr val="EAEAEA"/>
                      </a:gs>
                      <a:gs pos="100000">
                        <a:srgbClr val="B2B2B2"/>
                      </a:gs>
                    </a:gsLst>
                    <a:lin ang="5400000" scaled="1"/>
                  </a:gradFill>
                  <a:latin typeface="黑体" panose="02010609060101010101" pitchFamily="49" charset="-122"/>
                </a:endParaRPr>
              </a:p>
            </p:txBody>
          </p:sp>
          <p:sp>
            <p:nvSpPr>
              <p:cNvPr id="14" name="WordArt 17"/>
              <p:cNvSpPr>
                <a:spLocks noChangeArrowheads="1" noChangeShapeType="1" noTextEdit="1"/>
              </p:cNvSpPr>
              <p:nvPr/>
            </p:nvSpPr>
            <p:spPr bwMode="auto">
              <a:xfrm>
                <a:off x="4459288" y="4133850"/>
                <a:ext cx="519112" cy="685800"/>
              </a:xfrm>
              <a:prstGeom prst="rect">
                <a:avLst/>
              </a:prstGeom>
            </p:spPr>
            <p:txBody>
              <a:bodyPr wrap="none" fromWordArt="1">
                <a:prstTxWarp prst="textPlain">
                  <a:avLst>
                    <a:gd name="adj" fmla="val 50000"/>
                  </a:avLst>
                </a:prstTxWarp>
              </a:bodyPr>
              <a:lstStyle/>
              <a:p>
                <a:pPr algn="ctr"/>
                <a:r>
                  <a:rPr lang="en-US" altLang="zh-CN" sz="2400" kern="10" dirty="0">
                    <a:ln w="9525">
                      <a:solidFill>
                        <a:schemeClr val="bg1"/>
                      </a:solidFill>
                      <a:round/>
                      <a:headEnd/>
                      <a:tailEnd/>
                    </a:ln>
                    <a:gradFill rotWithShape="1">
                      <a:gsLst>
                        <a:gs pos="0">
                          <a:srgbClr val="EAEAEA"/>
                        </a:gs>
                        <a:gs pos="100000">
                          <a:srgbClr val="B2B2B2"/>
                        </a:gs>
                      </a:gsLst>
                      <a:lin ang="5400000" scaled="1"/>
                    </a:gradFill>
                    <a:latin typeface="黑体" panose="02010609060101010101" pitchFamily="49" charset="-122"/>
                  </a:rPr>
                  <a:t>3</a:t>
                </a:r>
                <a:endParaRPr lang="zh-CN" altLang="en-US" sz="2400" kern="10" dirty="0">
                  <a:ln w="9525">
                    <a:solidFill>
                      <a:schemeClr val="bg1"/>
                    </a:solidFill>
                    <a:round/>
                    <a:headEnd/>
                    <a:tailEnd/>
                  </a:ln>
                  <a:gradFill rotWithShape="1">
                    <a:gsLst>
                      <a:gs pos="0">
                        <a:srgbClr val="EAEAEA"/>
                      </a:gs>
                      <a:gs pos="100000">
                        <a:srgbClr val="B2B2B2"/>
                      </a:gs>
                    </a:gsLst>
                    <a:lin ang="5400000" scaled="1"/>
                  </a:gradFill>
                  <a:latin typeface="黑体" panose="02010609060101010101" pitchFamily="49" charset="-122"/>
                </a:endParaRPr>
              </a:p>
            </p:txBody>
          </p:sp>
          <p:sp>
            <p:nvSpPr>
              <p:cNvPr id="15" name="WordArt 18"/>
              <p:cNvSpPr>
                <a:spLocks noChangeArrowheads="1" noChangeShapeType="1" noTextEdit="1"/>
              </p:cNvSpPr>
              <p:nvPr/>
            </p:nvSpPr>
            <p:spPr bwMode="auto">
              <a:xfrm>
                <a:off x="5438775" y="3052763"/>
                <a:ext cx="519113" cy="685800"/>
              </a:xfrm>
              <a:prstGeom prst="rect">
                <a:avLst/>
              </a:prstGeom>
            </p:spPr>
            <p:txBody>
              <a:bodyPr wrap="none" fromWordArt="1">
                <a:prstTxWarp prst="textPlain">
                  <a:avLst>
                    <a:gd name="adj" fmla="val 50000"/>
                  </a:avLst>
                </a:prstTxWarp>
              </a:bodyPr>
              <a:lstStyle/>
              <a:p>
                <a:pPr algn="ctr"/>
                <a:r>
                  <a:rPr lang="en-US" altLang="zh-CN" sz="2400" kern="10">
                    <a:ln w="9525">
                      <a:solidFill>
                        <a:schemeClr val="bg1"/>
                      </a:solidFill>
                      <a:round/>
                      <a:headEnd/>
                      <a:tailEnd/>
                    </a:ln>
                    <a:gradFill rotWithShape="1">
                      <a:gsLst>
                        <a:gs pos="0">
                          <a:srgbClr val="EAEAEA"/>
                        </a:gs>
                        <a:gs pos="100000">
                          <a:srgbClr val="B2B2B2"/>
                        </a:gs>
                      </a:gsLst>
                      <a:lin ang="5400000" scaled="1"/>
                    </a:gradFill>
                    <a:latin typeface="黑体" panose="02010609060101010101" pitchFamily="49" charset="-122"/>
                  </a:rPr>
                  <a:t>4</a:t>
                </a:r>
                <a:endParaRPr lang="zh-CN" altLang="en-US" sz="2400" kern="10">
                  <a:ln w="9525">
                    <a:solidFill>
                      <a:schemeClr val="bg1"/>
                    </a:solidFill>
                    <a:round/>
                    <a:headEnd/>
                    <a:tailEnd/>
                  </a:ln>
                  <a:gradFill rotWithShape="1">
                    <a:gsLst>
                      <a:gs pos="0">
                        <a:srgbClr val="EAEAEA"/>
                      </a:gs>
                      <a:gs pos="100000">
                        <a:srgbClr val="B2B2B2"/>
                      </a:gs>
                    </a:gsLst>
                    <a:lin ang="5400000" scaled="1"/>
                  </a:gradFill>
                  <a:latin typeface="黑体" panose="02010609060101010101" pitchFamily="49" charset="-122"/>
                </a:endParaRPr>
              </a:p>
            </p:txBody>
          </p:sp>
          <p:sp>
            <p:nvSpPr>
              <p:cNvPr id="16" name="Rectangle 25"/>
              <p:cNvSpPr>
                <a:spLocks noChangeArrowheads="1"/>
              </p:cNvSpPr>
              <p:nvPr/>
            </p:nvSpPr>
            <p:spPr bwMode="auto">
              <a:xfrm>
                <a:off x="1068388" y="1741488"/>
                <a:ext cx="2603773" cy="977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nSpc>
                    <a:spcPct val="120000"/>
                  </a:lnSpc>
                </a:pPr>
                <a:r>
                  <a:rPr lang="zh-CN" altLang="en-US" sz="1600" b="1" dirty="0" smtClean="0">
                    <a:solidFill>
                      <a:srgbClr val="376092"/>
                    </a:solidFill>
                    <a:effectLst>
                      <a:outerShdw blurRad="38100" dist="38100" dir="2700000" algn="tl">
                        <a:srgbClr val="000000">
                          <a:alpha val="43137"/>
                        </a:srgbClr>
                      </a:outerShdw>
                    </a:effectLst>
                    <a:latin typeface="微软雅黑" pitchFamily="34" charset="-122"/>
                    <a:ea typeface="微软雅黑" pitchFamily="34" charset="-122"/>
                  </a:rPr>
                  <a:t>战略产品</a:t>
                </a:r>
                <a:endParaRPr lang="en-US" altLang="zh-CN" sz="1600" b="1" dirty="0" smtClean="0">
                  <a:solidFill>
                    <a:srgbClr val="376092"/>
                  </a:solidFill>
                  <a:effectLst>
                    <a:outerShdw blurRad="38100" dist="38100" dir="2700000" algn="tl">
                      <a:srgbClr val="000000">
                        <a:alpha val="43137"/>
                      </a:srgbClr>
                    </a:outerShdw>
                  </a:effectLst>
                  <a:latin typeface="微软雅黑" pitchFamily="34" charset="-122"/>
                  <a:ea typeface="微软雅黑" pitchFamily="34" charset="-122"/>
                </a:endParaRPr>
              </a:p>
              <a:p>
                <a:pPr algn="ctr">
                  <a:lnSpc>
                    <a:spcPct val="120000"/>
                  </a:lnSpc>
                </a:pPr>
                <a:endParaRPr lang="en-US" altLang="zh-CN" sz="1600" b="1" dirty="0" smtClean="0">
                  <a:solidFill>
                    <a:srgbClr val="376092"/>
                  </a:solidFill>
                  <a:effectLst>
                    <a:outerShdw blurRad="38100" dist="38100" dir="2700000" algn="tl">
                      <a:srgbClr val="000000">
                        <a:alpha val="43137"/>
                      </a:srgbClr>
                    </a:outerShdw>
                  </a:effectLst>
                  <a:latin typeface="微软雅黑" pitchFamily="34" charset="-122"/>
                  <a:ea typeface="微软雅黑" pitchFamily="34" charset="-122"/>
                </a:endParaRPr>
              </a:p>
              <a:p>
                <a:pPr>
                  <a:lnSpc>
                    <a:spcPct val="120000"/>
                  </a:lnSpc>
                </a:pPr>
                <a:r>
                  <a:rPr lang="zh-CN" altLang="en-US" sz="1200" b="1" dirty="0" smtClean="0">
                    <a:solidFill>
                      <a:srgbClr val="376092"/>
                    </a:solidFill>
                    <a:latin typeface="微软雅黑" pitchFamily="34" charset="-122"/>
                    <a:ea typeface="微软雅黑" pitchFamily="34" charset="-122"/>
                  </a:rPr>
                  <a:t>制作特色、产品特征、社会影响</a:t>
                </a:r>
              </a:p>
            </p:txBody>
          </p:sp>
        </p:grpSp>
        <p:sp>
          <p:nvSpPr>
            <p:cNvPr id="24" name="Rectangle 25"/>
            <p:cNvSpPr>
              <a:spLocks noChangeArrowheads="1"/>
            </p:cNvSpPr>
            <p:nvPr/>
          </p:nvSpPr>
          <p:spPr bwMode="auto">
            <a:xfrm>
              <a:off x="1155095" y="3569526"/>
              <a:ext cx="2410908" cy="90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nSpc>
                  <a:spcPct val="120000"/>
                </a:lnSpc>
              </a:pPr>
              <a:r>
                <a:rPr lang="zh-CN" altLang="en-US" sz="1600" b="1" dirty="0" smtClean="0">
                  <a:solidFill>
                    <a:srgbClr val="376092"/>
                  </a:solidFill>
                  <a:effectLst>
                    <a:outerShdw blurRad="38100" dist="38100" dir="2700000" algn="tl">
                      <a:srgbClr val="000000">
                        <a:alpha val="43137"/>
                      </a:srgbClr>
                    </a:outerShdw>
                  </a:effectLst>
                  <a:latin typeface="微软雅黑" pitchFamily="34" charset="-122"/>
                  <a:ea typeface="微软雅黑" pitchFamily="34" charset="-122"/>
                </a:rPr>
                <a:t>产品服务</a:t>
              </a:r>
              <a:endParaRPr lang="en-US" altLang="zh-CN" sz="1600" b="1" dirty="0" smtClean="0">
                <a:solidFill>
                  <a:srgbClr val="376092"/>
                </a:solidFill>
                <a:effectLst>
                  <a:outerShdw blurRad="38100" dist="38100" dir="2700000" algn="tl">
                    <a:srgbClr val="000000">
                      <a:alpha val="43137"/>
                    </a:srgbClr>
                  </a:outerShdw>
                </a:effectLst>
                <a:latin typeface="微软雅黑" pitchFamily="34" charset="-122"/>
                <a:ea typeface="微软雅黑" pitchFamily="34" charset="-122"/>
              </a:endParaRPr>
            </a:p>
            <a:p>
              <a:pPr algn="ctr">
                <a:lnSpc>
                  <a:spcPct val="120000"/>
                </a:lnSpc>
              </a:pPr>
              <a:endParaRPr lang="en-US" altLang="zh-CN" sz="1600" b="1" dirty="0" smtClean="0">
                <a:solidFill>
                  <a:srgbClr val="376092"/>
                </a:solidFill>
                <a:effectLst>
                  <a:outerShdw blurRad="38100" dist="38100" dir="2700000" algn="tl">
                    <a:srgbClr val="000000">
                      <a:alpha val="43137"/>
                    </a:srgbClr>
                  </a:outerShdw>
                </a:effectLst>
                <a:latin typeface="微软雅黑" pitchFamily="34" charset="-122"/>
                <a:ea typeface="微软雅黑" pitchFamily="34" charset="-122"/>
              </a:endParaRPr>
            </a:p>
            <a:p>
              <a:pPr>
                <a:lnSpc>
                  <a:spcPct val="120000"/>
                </a:lnSpc>
              </a:pPr>
              <a:r>
                <a:rPr lang="zh-CN" altLang="en-US" sz="1200" b="1" dirty="0" smtClean="0">
                  <a:solidFill>
                    <a:srgbClr val="376092"/>
                  </a:solidFill>
                  <a:latin typeface="微软雅黑" pitchFamily="34" charset="-122"/>
                  <a:ea typeface="微软雅黑" pitchFamily="34" charset="-122"/>
                </a:rPr>
                <a:t>网站产品、移动应用产品</a:t>
              </a:r>
            </a:p>
          </p:txBody>
        </p:sp>
        <p:sp>
          <p:nvSpPr>
            <p:cNvPr id="44" name="Rectangle 25"/>
            <p:cNvSpPr>
              <a:spLocks noChangeArrowheads="1"/>
            </p:cNvSpPr>
            <p:nvPr/>
          </p:nvSpPr>
          <p:spPr bwMode="auto">
            <a:xfrm>
              <a:off x="5508104" y="1378045"/>
              <a:ext cx="2410908" cy="855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r"/>
              <a:r>
                <a:rPr lang="zh-CN" altLang="en-US" sz="1600" b="1" dirty="0" smtClean="0">
                  <a:solidFill>
                    <a:srgbClr val="376092"/>
                  </a:solidFill>
                  <a:effectLst>
                    <a:outerShdw blurRad="38100" dist="38100" dir="2700000" algn="tl">
                      <a:srgbClr val="000000">
                        <a:alpha val="43137"/>
                      </a:srgbClr>
                    </a:outerShdw>
                  </a:effectLst>
                  <a:latin typeface="微软雅黑" pitchFamily="34" charset="-122"/>
                  <a:ea typeface="微软雅黑" pitchFamily="34" charset="-122"/>
                </a:rPr>
                <a:t>高端活动合作</a:t>
              </a:r>
            </a:p>
            <a:p>
              <a:pPr algn="ctr">
                <a:lnSpc>
                  <a:spcPct val="120000"/>
                </a:lnSpc>
              </a:pPr>
              <a:endParaRPr lang="en-US" altLang="zh-CN" sz="1600" b="1" dirty="0" smtClean="0">
                <a:solidFill>
                  <a:srgbClr val="376092"/>
                </a:solidFill>
                <a:effectLst>
                  <a:outerShdw blurRad="38100" dist="38100" dir="2700000" algn="tl">
                    <a:srgbClr val="000000">
                      <a:alpha val="43137"/>
                    </a:srgbClr>
                  </a:outerShdw>
                </a:effectLst>
                <a:latin typeface="微软雅黑" pitchFamily="34" charset="-122"/>
                <a:ea typeface="微软雅黑" pitchFamily="34" charset="-122"/>
              </a:endParaRPr>
            </a:p>
            <a:p>
              <a:pPr algn="r">
                <a:lnSpc>
                  <a:spcPct val="120000"/>
                </a:lnSpc>
              </a:pPr>
              <a:r>
                <a:rPr lang="zh-CN" altLang="en-US" sz="1200" b="1" dirty="0" smtClean="0">
                  <a:solidFill>
                    <a:srgbClr val="376092"/>
                  </a:solidFill>
                  <a:latin typeface="微软雅黑" pitchFamily="34" charset="-122"/>
                  <a:ea typeface="微软雅黑" pitchFamily="34" charset="-122"/>
                </a:rPr>
                <a:t>四大高端活动合作</a:t>
              </a:r>
            </a:p>
          </p:txBody>
        </p:sp>
        <p:sp>
          <p:nvSpPr>
            <p:cNvPr id="45" name="Rectangle 25"/>
            <p:cNvSpPr>
              <a:spLocks noChangeArrowheads="1"/>
            </p:cNvSpPr>
            <p:nvPr/>
          </p:nvSpPr>
          <p:spPr bwMode="auto">
            <a:xfrm>
              <a:off x="5281138" y="3569526"/>
              <a:ext cx="2637874" cy="90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r">
                <a:lnSpc>
                  <a:spcPct val="120000"/>
                </a:lnSpc>
              </a:pPr>
              <a:r>
                <a:rPr lang="zh-CN" altLang="en-US" sz="1600" b="1" dirty="0" smtClean="0">
                  <a:solidFill>
                    <a:srgbClr val="376092"/>
                  </a:solidFill>
                  <a:effectLst>
                    <a:outerShdw blurRad="38100" dist="38100" dir="2700000" algn="tl">
                      <a:srgbClr val="000000">
                        <a:alpha val="43137"/>
                      </a:srgbClr>
                    </a:outerShdw>
                  </a:effectLst>
                  <a:latin typeface="微软雅黑" pitchFamily="34" charset="-122"/>
                  <a:ea typeface="微软雅黑" pitchFamily="34" charset="-122"/>
                </a:rPr>
                <a:t>内容推广</a:t>
              </a:r>
              <a:endParaRPr lang="en-US" altLang="zh-CN" sz="1600" b="1" dirty="0" smtClean="0">
                <a:solidFill>
                  <a:srgbClr val="376092"/>
                </a:solidFill>
                <a:effectLst>
                  <a:outerShdw blurRad="38100" dist="38100" dir="2700000" algn="tl">
                    <a:srgbClr val="000000">
                      <a:alpha val="43137"/>
                    </a:srgbClr>
                  </a:outerShdw>
                </a:effectLst>
                <a:latin typeface="微软雅黑" pitchFamily="34" charset="-122"/>
                <a:ea typeface="微软雅黑" pitchFamily="34" charset="-122"/>
              </a:endParaRPr>
            </a:p>
            <a:p>
              <a:pPr algn="ctr">
                <a:lnSpc>
                  <a:spcPct val="120000"/>
                </a:lnSpc>
              </a:pPr>
              <a:endParaRPr lang="en-US" altLang="zh-CN" sz="1600" b="1" dirty="0" smtClean="0">
                <a:solidFill>
                  <a:srgbClr val="376092"/>
                </a:solidFill>
                <a:effectLst>
                  <a:outerShdw blurRad="38100" dist="38100" dir="2700000" algn="tl">
                    <a:srgbClr val="000000">
                      <a:alpha val="43137"/>
                    </a:srgbClr>
                  </a:outerShdw>
                </a:effectLst>
                <a:latin typeface="微软雅黑" pitchFamily="34" charset="-122"/>
                <a:ea typeface="微软雅黑" pitchFamily="34" charset="-122"/>
              </a:endParaRPr>
            </a:p>
            <a:p>
              <a:pPr algn="r">
                <a:lnSpc>
                  <a:spcPct val="120000"/>
                </a:lnSpc>
              </a:pPr>
              <a:r>
                <a:rPr lang="zh-CN" altLang="en-US" sz="1200" b="1" dirty="0" smtClean="0">
                  <a:solidFill>
                    <a:srgbClr val="376092"/>
                  </a:solidFill>
                  <a:latin typeface="微软雅黑" pitchFamily="34" charset="-122"/>
                  <a:ea typeface="微软雅黑" pitchFamily="34" charset="-122"/>
                </a:rPr>
                <a:t>栏目合作、特色报道、全新合作平台</a:t>
              </a:r>
            </a:p>
          </p:txBody>
        </p:sp>
      </p:grpSp>
      <p:sp>
        <p:nvSpPr>
          <p:cNvPr id="46" name="矩形 45"/>
          <p:cNvSpPr/>
          <p:nvPr/>
        </p:nvSpPr>
        <p:spPr>
          <a:xfrm>
            <a:off x="179512" y="1386506"/>
            <a:ext cx="5688632" cy="400110"/>
          </a:xfrm>
          <a:prstGeom prst="rect">
            <a:avLst/>
          </a:prstGeom>
        </p:spPr>
        <p:txBody>
          <a:bodyPr wrap="square">
            <a:spAutoFit/>
          </a:bodyPr>
          <a:lstStyle/>
          <a:p>
            <a:r>
              <a:rPr lang="zh-CN" altLang="en-US" sz="2000" b="1" dirty="0" smtClean="0">
                <a:solidFill>
                  <a:srgbClr val="004EA2"/>
                </a:solidFill>
                <a:latin typeface="微软雅黑" pitchFamily="34" charset="-122"/>
                <a:ea typeface="微软雅黑" pitchFamily="34" charset="-122"/>
              </a:rPr>
              <a:t>车讯提供全面的营销体系，直达有效汽车用户</a:t>
            </a:r>
            <a:endParaRPr lang="en-US" altLang="zh-CN" sz="2000" b="1" dirty="0" smtClean="0">
              <a:solidFill>
                <a:srgbClr val="004EA2"/>
              </a:solidFill>
              <a:latin typeface="微软雅黑" pitchFamily="34" charset="-122"/>
              <a:ea typeface="微软雅黑" pitchFamily="34" charset="-122"/>
            </a:endParaRPr>
          </a:p>
        </p:txBody>
      </p:sp>
      <p:sp>
        <p:nvSpPr>
          <p:cNvPr id="25" name="TextBox 24"/>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车讯网</a:t>
            </a:r>
            <a:endParaRPr lang="zh-CN" altLang="en-US" sz="2000" b="1" dirty="0">
              <a:solidFill>
                <a:schemeClr val="bg1"/>
              </a:solidFill>
            </a:endParaRPr>
          </a:p>
        </p:txBody>
      </p:sp>
      <p:sp>
        <p:nvSpPr>
          <p:cNvPr id="26" name="五边形 25"/>
          <p:cNvSpPr/>
          <p:nvPr/>
        </p:nvSpPr>
        <p:spPr>
          <a:xfrm>
            <a:off x="0" y="875674"/>
            <a:ext cx="5076056" cy="360040"/>
          </a:xfrm>
          <a:prstGeom prst="homePlat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t>网站发展也对营销提出了更高的要求</a:t>
            </a:r>
            <a:endParaRPr lang="zh-CN" altLang="en-US" b="1" dirty="0"/>
          </a:p>
        </p:txBody>
      </p:sp>
    </p:spTree>
    <p:extLst>
      <p:ext uri="{BB962C8B-B14F-4D97-AF65-F5344CB8AC3E}">
        <p14:creationId xmlns:p14="http://schemas.microsoft.com/office/powerpoint/2010/main" val="40319744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Documents and Settings\acer\桌面\星爷说车.gif"/>
          <p:cNvPicPr>
            <a:picLocks noChangeAspect="1" noChangeArrowheads="1"/>
          </p:cNvPicPr>
          <p:nvPr/>
        </p:nvPicPr>
        <p:blipFill>
          <a:blip r:embed="rId2" cstate="email"/>
          <a:srcRect/>
          <a:stretch>
            <a:fillRect/>
          </a:stretch>
        </p:blipFill>
        <p:spPr bwMode="auto">
          <a:xfrm>
            <a:off x="179512" y="1407928"/>
            <a:ext cx="1640255" cy="1224136"/>
          </a:xfrm>
          <a:prstGeom prst="rect">
            <a:avLst/>
          </a:prstGeom>
          <a:noFill/>
          <a:ln w="9525">
            <a:noFill/>
            <a:miter lim="800000"/>
            <a:headEnd/>
            <a:tailEnd/>
          </a:ln>
        </p:spPr>
      </p:pic>
      <p:sp>
        <p:nvSpPr>
          <p:cNvPr id="6" name="矩形 18"/>
          <p:cNvSpPr>
            <a:spLocks noChangeArrowheads="1"/>
          </p:cNvSpPr>
          <p:nvPr/>
        </p:nvSpPr>
        <p:spPr bwMode="auto">
          <a:xfrm>
            <a:off x="1691680" y="1374180"/>
            <a:ext cx="6624736" cy="1269578"/>
          </a:xfrm>
          <a:prstGeom prst="rect">
            <a:avLst/>
          </a:prstGeom>
          <a:noFill/>
          <a:ln w="9525">
            <a:noFill/>
            <a:miter lim="800000"/>
            <a:headEnd/>
            <a:tailEnd/>
          </a:ln>
        </p:spPr>
        <p:txBody>
          <a:bodyPr wrap="square">
            <a:spAutoFit/>
          </a:bodyPr>
          <a:lstStyle/>
          <a:p>
            <a:pPr>
              <a:lnSpc>
                <a:spcPct val="150000"/>
              </a:lnSpc>
            </a:pPr>
            <a:r>
              <a:rPr lang="en-US" altLang="zh-CN" b="1" dirty="0">
                <a:solidFill>
                  <a:schemeClr val="accent2"/>
                </a:solidFill>
                <a:latin typeface="微软雅黑" pitchFamily="34" charset="-122"/>
                <a:ea typeface="微软雅黑" pitchFamily="34" charset="-122"/>
              </a:rPr>
              <a:t>《</a:t>
            </a:r>
            <a:r>
              <a:rPr lang="zh-CN" altLang="en-US" b="1" dirty="0">
                <a:solidFill>
                  <a:schemeClr val="accent2"/>
                </a:solidFill>
                <a:latin typeface="微软雅黑" pitchFamily="34" charset="-122"/>
                <a:ea typeface="微软雅黑" pitchFamily="34" charset="-122"/>
              </a:rPr>
              <a:t>星爷说车</a:t>
            </a:r>
            <a:r>
              <a:rPr lang="en-US" altLang="zh-CN" b="1" dirty="0" smtClean="0">
                <a:solidFill>
                  <a:schemeClr val="accent2"/>
                </a:solidFill>
                <a:latin typeface="微软雅黑" pitchFamily="34" charset="-122"/>
                <a:ea typeface="微软雅黑" pitchFamily="34" charset="-122"/>
              </a:rPr>
              <a:t>》</a:t>
            </a:r>
            <a:r>
              <a:rPr lang="zh-CN" altLang="en-US" sz="1100" dirty="0" smtClean="0">
                <a:solidFill>
                  <a:srgbClr val="004EA2"/>
                </a:solidFill>
                <a:latin typeface="微软雅黑" pitchFamily="34" charset="-122"/>
                <a:ea typeface="微软雅黑" pitchFamily="34" charset="-122"/>
              </a:rPr>
              <a:t>资深汽车评论家</a:t>
            </a:r>
            <a:r>
              <a:rPr lang="en-US" altLang="zh-CN" sz="1100" dirty="0" smtClean="0">
                <a:solidFill>
                  <a:srgbClr val="004EA2"/>
                </a:solidFill>
                <a:latin typeface="微软雅黑" pitchFamily="34" charset="-122"/>
                <a:ea typeface="微软雅黑" pitchFamily="34" charset="-122"/>
              </a:rPr>
              <a:t>-</a:t>
            </a:r>
            <a:r>
              <a:rPr lang="zh-CN" altLang="en-US" sz="1100" dirty="0" smtClean="0">
                <a:solidFill>
                  <a:srgbClr val="004EA2"/>
                </a:solidFill>
                <a:latin typeface="微软雅黑" pitchFamily="34" charset="-122"/>
                <a:ea typeface="微软雅黑" pitchFamily="34" charset="-122"/>
              </a:rPr>
              <a:t>星爷，从行业热点、角度问题出发，为产品发出权威的声音。</a:t>
            </a:r>
            <a:r>
              <a:rPr lang="zh-CN" altLang="en-US" sz="1100" dirty="0" smtClean="0">
                <a:solidFill>
                  <a:srgbClr val="004EA2"/>
                </a:solidFill>
              </a:rPr>
              <a:t>星爷从不</a:t>
            </a:r>
            <a:r>
              <a:rPr lang="zh-CN" altLang="en-US" sz="1100" dirty="0">
                <a:solidFill>
                  <a:srgbClr val="004EA2"/>
                </a:solidFill>
              </a:rPr>
              <a:t>单纯迷信汽车品牌，更不盲目崇拜汽车动力，秉承汽车是工具的简单思想，把汽车的功能发挥到极致</a:t>
            </a:r>
            <a:r>
              <a:rPr lang="zh-CN" altLang="en-US" sz="1100" dirty="0" smtClean="0">
                <a:solidFill>
                  <a:srgbClr val="004EA2"/>
                </a:solidFill>
              </a:rPr>
              <a:t>。开设</a:t>
            </a:r>
            <a:r>
              <a:rPr lang="en-US" altLang="zh-CN" sz="1100" dirty="0">
                <a:solidFill>
                  <a:srgbClr val="004EA2"/>
                </a:solidFill>
              </a:rPr>
              <a:t>《</a:t>
            </a:r>
            <a:r>
              <a:rPr lang="zh-CN" altLang="en-US" sz="1100" dirty="0">
                <a:solidFill>
                  <a:srgbClr val="004EA2"/>
                </a:solidFill>
              </a:rPr>
              <a:t>星爷说车</a:t>
            </a:r>
            <a:r>
              <a:rPr lang="en-US" altLang="zh-CN" sz="1100" dirty="0">
                <a:solidFill>
                  <a:srgbClr val="004EA2"/>
                </a:solidFill>
              </a:rPr>
              <a:t>》</a:t>
            </a:r>
            <a:r>
              <a:rPr lang="zh-CN" altLang="en-US" sz="1100" dirty="0">
                <a:solidFill>
                  <a:srgbClr val="004EA2"/>
                </a:solidFill>
              </a:rPr>
              <a:t>，实乃休闲茶馆，新车上市、旧车改款、业内故事、汽车生活，驾驶心得、旅行感受，但凡与车相关的话题，都将在此与大家分享。</a:t>
            </a:r>
            <a:endParaRPr lang="zh-CN" altLang="en-US" sz="1100" dirty="0">
              <a:solidFill>
                <a:srgbClr val="004EA2"/>
              </a:solidFill>
              <a:latin typeface="微软雅黑" pitchFamily="34" charset="-122"/>
              <a:ea typeface="微软雅黑" pitchFamily="34" charset="-122"/>
            </a:endParaRPr>
          </a:p>
        </p:txBody>
      </p:sp>
      <p:sp>
        <p:nvSpPr>
          <p:cNvPr id="12" name="TextBox 11"/>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车讯网</a:t>
            </a:r>
            <a:endParaRPr lang="zh-CN" altLang="en-US" sz="2000" b="1" dirty="0">
              <a:solidFill>
                <a:schemeClr val="bg1"/>
              </a:solidFill>
            </a:endParaRPr>
          </a:p>
        </p:txBody>
      </p:sp>
      <p:grpSp>
        <p:nvGrpSpPr>
          <p:cNvPr id="2" name="组合 1"/>
          <p:cNvGrpSpPr/>
          <p:nvPr/>
        </p:nvGrpSpPr>
        <p:grpSpPr>
          <a:xfrm>
            <a:off x="863377" y="2780495"/>
            <a:ext cx="7381031" cy="2181174"/>
            <a:chOff x="863377" y="2636479"/>
            <a:chExt cx="7381031" cy="2181174"/>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3377" y="2643758"/>
              <a:ext cx="1816546" cy="2166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2063" y="2643758"/>
              <a:ext cx="1814218" cy="2166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564" y="2636479"/>
              <a:ext cx="1816104" cy="2174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44208" y="2643758"/>
              <a:ext cx="1800200" cy="2173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矩形 2"/>
          <p:cNvSpPr/>
          <p:nvPr/>
        </p:nvSpPr>
        <p:spPr>
          <a:xfrm>
            <a:off x="755576" y="2704439"/>
            <a:ext cx="7560840" cy="23155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五边形 10"/>
          <p:cNvSpPr/>
          <p:nvPr/>
        </p:nvSpPr>
        <p:spPr>
          <a:xfrm>
            <a:off x="0" y="875674"/>
            <a:ext cx="5076056" cy="360040"/>
          </a:xfrm>
          <a:prstGeom prst="homePlat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t>内容为王原创至上</a:t>
            </a:r>
            <a:endParaRPr lang="zh-CN" altLang="en-US" b="1" dirty="0"/>
          </a:p>
        </p:txBody>
      </p:sp>
    </p:spTree>
    <p:extLst>
      <p:ext uri="{BB962C8B-B14F-4D97-AF65-F5344CB8AC3E}">
        <p14:creationId xmlns:p14="http://schemas.microsoft.com/office/powerpoint/2010/main" val="4515900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9512" y="1923678"/>
            <a:ext cx="184731" cy="307777"/>
          </a:xfrm>
          <a:prstGeom prst="rect">
            <a:avLst/>
          </a:prstGeom>
          <a:noFill/>
        </p:spPr>
        <p:txBody>
          <a:bodyPr wrap="none" rtlCol="0">
            <a:spAutoFit/>
          </a:bodyPr>
          <a:lstStyle/>
          <a:p>
            <a:endParaRPr lang="zh-CN" altLang="en-US" sz="1400" b="1" dirty="0" smtClean="0">
              <a:solidFill>
                <a:schemeClr val="tx2"/>
              </a:solidFill>
              <a:latin typeface="微软雅黑" pitchFamily="34" charset="-122"/>
              <a:ea typeface="微软雅黑" pitchFamily="34" charset="-122"/>
            </a:endParaRPr>
          </a:p>
        </p:txBody>
      </p:sp>
      <p:sp>
        <p:nvSpPr>
          <p:cNvPr id="8" name="矩形 18"/>
          <p:cNvSpPr>
            <a:spLocks noChangeArrowheads="1"/>
          </p:cNvSpPr>
          <p:nvPr/>
        </p:nvSpPr>
        <p:spPr bwMode="auto">
          <a:xfrm>
            <a:off x="159944" y="1631578"/>
            <a:ext cx="8876552" cy="1107996"/>
          </a:xfrm>
          <a:prstGeom prst="rect">
            <a:avLst/>
          </a:prstGeom>
          <a:noFill/>
          <a:ln w="9525">
            <a:noFill/>
            <a:miter lim="800000"/>
            <a:headEnd/>
            <a:tailEnd/>
          </a:ln>
        </p:spPr>
        <p:txBody>
          <a:bodyPr wrap="square">
            <a:spAutoFit/>
          </a:bodyPr>
          <a:lstStyle/>
          <a:p>
            <a:pPr>
              <a:lnSpc>
                <a:spcPct val="150000"/>
              </a:lnSpc>
            </a:pPr>
            <a:r>
              <a:rPr lang="en-US" altLang="zh-CN" sz="1400" b="1" dirty="0" smtClean="0">
                <a:solidFill>
                  <a:srgbClr val="376092"/>
                </a:solidFill>
                <a:latin typeface="微软雅黑" pitchFamily="34" charset="-122"/>
                <a:ea typeface="微软雅黑" pitchFamily="34" charset="-122"/>
              </a:rPr>
              <a:t>《</a:t>
            </a:r>
            <a:r>
              <a:rPr lang="zh-CN" altLang="en-US" sz="1400" b="1" dirty="0" smtClean="0">
                <a:solidFill>
                  <a:srgbClr val="376092"/>
                </a:solidFill>
                <a:latin typeface="微软雅黑" pitchFamily="34" charset="-122"/>
                <a:ea typeface="微软雅黑" pitchFamily="34" charset="-122"/>
              </a:rPr>
              <a:t>车讯实验室</a:t>
            </a:r>
            <a:r>
              <a:rPr lang="en-US" altLang="zh-CN" sz="1400" b="1" dirty="0" smtClean="0">
                <a:solidFill>
                  <a:srgbClr val="376092"/>
                </a:solidFill>
                <a:latin typeface="微软雅黑" pitchFamily="34" charset="-122"/>
                <a:ea typeface="微软雅黑" pitchFamily="34" charset="-122"/>
              </a:rPr>
              <a:t>》</a:t>
            </a:r>
            <a:r>
              <a:rPr lang="zh-CN" altLang="en-US" sz="1200" b="1" dirty="0" smtClean="0">
                <a:solidFill>
                  <a:srgbClr val="376092"/>
                </a:solidFill>
                <a:latin typeface="微软雅黑" pitchFamily="34" charset="-122"/>
                <a:ea typeface="微软雅黑" pitchFamily="34" charset="-122"/>
              </a:rPr>
              <a:t>车讯首创的数据评测栏目，打造最专业、 最权威、最值得信赖的栏目。</a:t>
            </a:r>
            <a:endParaRPr lang="en-US" altLang="zh-CN" sz="1200" b="1" dirty="0" smtClean="0">
              <a:solidFill>
                <a:srgbClr val="376092"/>
              </a:solidFill>
              <a:latin typeface="微软雅黑" pitchFamily="34" charset="-122"/>
              <a:ea typeface="微软雅黑" pitchFamily="34" charset="-122"/>
            </a:endParaRPr>
          </a:p>
          <a:p>
            <a:pPr lvl="0">
              <a:lnSpc>
                <a:spcPct val="150000"/>
              </a:lnSpc>
            </a:pPr>
            <a:r>
              <a:rPr lang="en-US" altLang="zh-CN" sz="1400" b="1" dirty="0">
                <a:solidFill>
                  <a:srgbClr val="376092"/>
                </a:solidFill>
                <a:latin typeface="微软雅黑" pitchFamily="34" charset="-122"/>
                <a:ea typeface="微软雅黑" pitchFamily="34" charset="-122"/>
              </a:rPr>
              <a:t>5</a:t>
            </a:r>
            <a:r>
              <a:rPr lang="zh-CN" altLang="en-US" sz="1400" b="1" dirty="0">
                <a:solidFill>
                  <a:srgbClr val="376092"/>
                </a:solidFill>
                <a:latin typeface="微软雅黑" pitchFamily="34" charset="-122"/>
                <a:ea typeface="微软雅黑" pitchFamily="34" charset="-122"/>
              </a:rPr>
              <a:t>大级别下不同品牌、不同产品的垂直</a:t>
            </a:r>
            <a:r>
              <a:rPr lang="zh-CN" altLang="en-US" sz="1400" b="1" dirty="0" smtClean="0">
                <a:solidFill>
                  <a:srgbClr val="376092"/>
                </a:solidFill>
                <a:latin typeface="微软雅黑" pitchFamily="34" charset="-122"/>
                <a:ea typeface="微软雅黑" pitchFamily="34" charset="-122"/>
              </a:rPr>
              <a:t>对比采用</a:t>
            </a:r>
            <a:r>
              <a:rPr lang="zh-CN" altLang="en-US" sz="1400" b="1" dirty="0">
                <a:solidFill>
                  <a:srgbClr val="376092"/>
                </a:solidFill>
                <a:latin typeface="微软雅黑" pitchFamily="34" charset="-122"/>
                <a:ea typeface="微软雅黑" pitchFamily="34" charset="-122"/>
              </a:rPr>
              <a:t>专业的评测工具及</a:t>
            </a:r>
            <a:r>
              <a:rPr lang="zh-CN" altLang="en-US" sz="1400" b="1" dirty="0" smtClean="0">
                <a:solidFill>
                  <a:srgbClr val="376092"/>
                </a:solidFill>
                <a:latin typeface="微软雅黑" pitchFamily="34" charset="-122"/>
                <a:ea typeface="微软雅黑" pitchFamily="34" charset="-122"/>
              </a:rPr>
              <a:t>方式得出</a:t>
            </a:r>
            <a:r>
              <a:rPr lang="zh-CN" altLang="en-US" sz="1400" b="1" dirty="0">
                <a:solidFill>
                  <a:srgbClr val="376092"/>
                </a:solidFill>
                <a:latin typeface="微软雅黑" pitchFamily="34" charset="-122"/>
                <a:ea typeface="微软雅黑" pitchFamily="34" charset="-122"/>
              </a:rPr>
              <a:t>客观、公正、易懂的</a:t>
            </a:r>
            <a:r>
              <a:rPr lang="zh-CN" altLang="en-US" sz="1400" b="1" dirty="0" smtClean="0">
                <a:solidFill>
                  <a:srgbClr val="376092"/>
                </a:solidFill>
                <a:latin typeface="微软雅黑" pitchFamily="34" charset="-122"/>
                <a:ea typeface="微软雅黑" pitchFamily="34" charset="-122"/>
              </a:rPr>
              <a:t>数据</a:t>
            </a:r>
            <a:endParaRPr lang="en-US" altLang="zh-CN" sz="1400" b="1" dirty="0">
              <a:solidFill>
                <a:srgbClr val="376092"/>
              </a:solidFill>
              <a:latin typeface="微软雅黑" pitchFamily="34" charset="-122"/>
              <a:ea typeface="微软雅黑" pitchFamily="34" charset="-122"/>
            </a:endParaRPr>
          </a:p>
          <a:p>
            <a:pPr lvl="0">
              <a:lnSpc>
                <a:spcPct val="150000"/>
              </a:lnSpc>
            </a:pPr>
            <a:r>
              <a:rPr lang="zh-CN" altLang="en-US" sz="1600" b="1" dirty="0" smtClean="0">
                <a:solidFill>
                  <a:schemeClr val="accent2"/>
                </a:solidFill>
                <a:latin typeface="微软雅黑" pitchFamily="34" charset="-122"/>
                <a:ea typeface="微软雅黑" pitchFamily="34" charset="-122"/>
              </a:rPr>
              <a:t>以</a:t>
            </a:r>
            <a:r>
              <a:rPr lang="zh-CN" altLang="en-US" sz="1600" b="1" dirty="0">
                <a:solidFill>
                  <a:schemeClr val="accent2"/>
                </a:solidFill>
                <a:latin typeface="微软雅黑" pitchFamily="34" charset="-122"/>
                <a:ea typeface="微软雅黑" pitchFamily="34" charset="-122"/>
              </a:rPr>
              <a:t>产品和事实本质，给用户最值得信赖的购车</a:t>
            </a:r>
            <a:r>
              <a:rPr lang="zh-CN" altLang="en-US" sz="1600" b="1" dirty="0" smtClean="0">
                <a:solidFill>
                  <a:schemeClr val="accent2"/>
                </a:solidFill>
                <a:latin typeface="微软雅黑" pitchFamily="34" charset="-122"/>
                <a:ea typeface="微软雅黑" pitchFamily="34" charset="-122"/>
              </a:rPr>
              <a:t>指导</a:t>
            </a:r>
            <a:endParaRPr lang="zh-CN" altLang="en-US" sz="1600" b="1" dirty="0">
              <a:solidFill>
                <a:schemeClr val="accent2"/>
              </a:solidFill>
              <a:latin typeface="微软雅黑" pitchFamily="34" charset="-122"/>
              <a:ea typeface="微软雅黑" pitchFamily="34" charset="-122"/>
            </a:endParaRPr>
          </a:p>
        </p:txBody>
      </p:sp>
      <p:sp>
        <p:nvSpPr>
          <p:cNvPr id="12" name="TextBox 11"/>
          <p:cNvSpPr txBox="1"/>
          <p:nvPr/>
        </p:nvSpPr>
        <p:spPr>
          <a:xfrm>
            <a:off x="179512" y="2859782"/>
            <a:ext cx="184731" cy="307777"/>
          </a:xfrm>
          <a:prstGeom prst="rect">
            <a:avLst/>
          </a:prstGeom>
          <a:noFill/>
        </p:spPr>
        <p:txBody>
          <a:bodyPr wrap="none" rtlCol="0">
            <a:spAutoFit/>
          </a:bodyPr>
          <a:lstStyle/>
          <a:p>
            <a:endParaRPr lang="zh-CN" altLang="en-US" sz="1400" b="1" dirty="0" smtClean="0">
              <a:solidFill>
                <a:schemeClr val="tx2"/>
              </a:solidFill>
              <a:latin typeface="微软雅黑" pitchFamily="34" charset="-122"/>
              <a:ea typeface="微软雅黑" pitchFamily="34" charset="-122"/>
            </a:endParaRPr>
          </a:p>
        </p:txBody>
      </p:sp>
      <p:sp>
        <p:nvSpPr>
          <p:cNvPr id="13" name="TextBox 12"/>
          <p:cNvSpPr txBox="1"/>
          <p:nvPr/>
        </p:nvSpPr>
        <p:spPr>
          <a:xfrm>
            <a:off x="179512" y="3363838"/>
            <a:ext cx="184731" cy="338554"/>
          </a:xfrm>
          <a:prstGeom prst="rect">
            <a:avLst/>
          </a:prstGeom>
          <a:noFill/>
        </p:spPr>
        <p:txBody>
          <a:bodyPr wrap="none" rtlCol="0">
            <a:spAutoFit/>
          </a:bodyPr>
          <a:lstStyle/>
          <a:p>
            <a:endParaRPr lang="zh-CN" altLang="en-US" sz="1600" b="1" dirty="0" smtClean="0">
              <a:latin typeface="微软雅黑" pitchFamily="34" charset="-122"/>
              <a:ea typeface="微软雅黑" pitchFamily="34" charset="-122"/>
            </a:endParaRPr>
          </a:p>
        </p:txBody>
      </p:sp>
      <p:sp>
        <p:nvSpPr>
          <p:cNvPr id="9" name="TextBox 8"/>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车讯网</a:t>
            </a:r>
            <a:endParaRPr lang="zh-CN" altLang="en-US" sz="2000" b="1" dirty="0">
              <a:solidFill>
                <a:schemeClr val="bg1"/>
              </a:solidFill>
            </a:endParaRPr>
          </a:p>
        </p:txBody>
      </p:sp>
      <p:pic>
        <p:nvPicPr>
          <p:cNvPr id="6145" name="Picture 1" descr="C:\Users\Administrator\Desktop\Documents\Tencent Files\30623907\Image\C2C\(`VN_FHP{R2M6189QCYY}Q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789" y="782390"/>
            <a:ext cx="2201154" cy="925264"/>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2330943" y="1016594"/>
            <a:ext cx="1800493" cy="458908"/>
          </a:xfrm>
          <a:prstGeom prst="rect">
            <a:avLst/>
          </a:prstGeom>
        </p:spPr>
        <p:txBody>
          <a:bodyPr wrap="none">
            <a:spAutoFit/>
          </a:bodyPr>
          <a:lstStyle/>
          <a:p>
            <a:pPr fontAlgn="auto">
              <a:lnSpc>
                <a:spcPct val="150000"/>
              </a:lnSpc>
              <a:spcBef>
                <a:spcPts val="0"/>
              </a:spcBef>
              <a:spcAft>
                <a:spcPts val="0"/>
              </a:spcAft>
              <a:defRPr/>
            </a:pPr>
            <a:r>
              <a:rPr lang="en-US" altLang="zh-CN" b="1" dirty="0">
                <a:solidFill>
                  <a:schemeClr val="accent2"/>
                </a:solidFill>
                <a:latin typeface="微软雅黑" pitchFamily="34" charset="-122"/>
                <a:ea typeface="微软雅黑" pitchFamily="34" charset="-122"/>
              </a:rPr>
              <a:t>《</a:t>
            </a:r>
            <a:r>
              <a:rPr lang="zh-CN" altLang="en-US" b="1" dirty="0">
                <a:solidFill>
                  <a:schemeClr val="accent2"/>
                </a:solidFill>
                <a:latin typeface="微软雅黑" pitchFamily="34" charset="-122"/>
                <a:ea typeface="微软雅黑" pitchFamily="34" charset="-122"/>
              </a:rPr>
              <a:t>车讯实验室</a:t>
            </a:r>
            <a:r>
              <a:rPr lang="en-US" altLang="zh-CN" b="1" dirty="0">
                <a:solidFill>
                  <a:schemeClr val="accent2"/>
                </a:solidFill>
                <a:latin typeface="微软雅黑" pitchFamily="34" charset="-122"/>
                <a:ea typeface="微软雅黑" pitchFamily="34" charset="-122"/>
              </a:rPr>
              <a:t>》</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764" y="3026006"/>
            <a:ext cx="8589708" cy="16496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28126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18"/>
          <p:cNvSpPr>
            <a:spLocks noChangeArrowheads="1"/>
          </p:cNvSpPr>
          <p:nvPr/>
        </p:nvSpPr>
        <p:spPr bwMode="auto">
          <a:xfrm>
            <a:off x="179512" y="1419622"/>
            <a:ext cx="4716586" cy="706027"/>
          </a:xfrm>
          <a:prstGeom prst="rect">
            <a:avLst/>
          </a:prstGeom>
          <a:noFill/>
          <a:ln w="9525">
            <a:noFill/>
            <a:miter lim="800000"/>
            <a:headEnd/>
            <a:tailEnd/>
          </a:ln>
        </p:spPr>
        <p:txBody>
          <a:bodyPr wrap="square">
            <a:spAutoFit/>
          </a:bodyPr>
          <a:lstStyle/>
          <a:p>
            <a:pPr>
              <a:lnSpc>
                <a:spcPct val="150000"/>
              </a:lnSpc>
            </a:pPr>
            <a:r>
              <a:rPr lang="en-US" altLang="zh-CN" sz="1600" b="1" dirty="0" smtClean="0">
                <a:solidFill>
                  <a:schemeClr val="accent2"/>
                </a:solidFill>
                <a:latin typeface="微软雅黑" pitchFamily="34" charset="-122"/>
                <a:ea typeface="微软雅黑" pitchFamily="34" charset="-122"/>
              </a:rPr>
              <a:t>《</a:t>
            </a:r>
            <a:r>
              <a:rPr lang="zh-CN" altLang="en-US" sz="1600" b="1" dirty="0" smtClean="0">
                <a:solidFill>
                  <a:schemeClr val="accent2"/>
                </a:solidFill>
                <a:latin typeface="微软雅黑" pitchFamily="34" charset="-122"/>
                <a:ea typeface="微软雅黑" pitchFamily="34" charset="-122"/>
              </a:rPr>
              <a:t>车教会</a:t>
            </a:r>
            <a:r>
              <a:rPr lang="en-US" altLang="zh-CN" sz="1600" b="1" dirty="0" smtClean="0">
                <a:solidFill>
                  <a:schemeClr val="accent2"/>
                </a:solidFill>
                <a:latin typeface="微软雅黑" pitchFamily="34" charset="-122"/>
                <a:ea typeface="微软雅黑" pitchFamily="34" charset="-122"/>
              </a:rPr>
              <a:t>》</a:t>
            </a:r>
            <a:r>
              <a:rPr lang="zh-CN" altLang="en-US" sz="1200" b="1" dirty="0">
                <a:solidFill>
                  <a:srgbClr val="376092"/>
                </a:solidFill>
                <a:latin typeface="微软雅黑" pitchFamily="34" charset="-122"/>
                <a:ea typeface="微软雅黑" pitchFamily="34" charset="-122"/>
              </a:rPr>
              <a:t>是</a:t>
            </a:r>
            <a:r>
              <a:rPr lang="zh-CN" altLang="en-US" sz="1200" b="1" dirty="0" smtClean="0">
                <a:solidFill>
                  <a:srgbClr val="376092"/>
                </a:solidFill>
                <a:latin typeface="微软雅黑" pitchFamily="34" charset="-122"/>
                <a:ea typeface="微软雅黑" pitchFamily="34" charset="-122"/>
              </a:rPr>
              <a:t>车讯向车主传播用车、养车知识的用车顾问类栏目</a:t>
            </a:r>
            <a:r>
              <a:rPr lang="en-US" altLang="zh-CN" sz="1200" b="1" dirty="0" smtClean="0">
                <a:solidFill>
                  <a:srgbClr val="376092"/>
                </a:solidFill>
                <a:latin typeface="微软雅黑" pitchFamily="34" charset="-122"/>
                <a:ea typeface="微软雅黑" pitchFamily="34" charset="-122"/>
              </a:rPr>
              <a:t>,</a:t>
            </a:r>
            <a:r>
              <a:rPr lang="zh-CN" altLang="en-US" sz="1200" b="1" dirty="0" smtClean="0">
                <a:solidFill>
                  <a:srgbClr val="376092"/>
                </a:solidFill>
                <a:latin typeface="微软雅黑" pitchFamily="34" charset="-122"/>
                <a:ea typeface="微软雅黑" pitchFamily="34" charset="-122"/>
              </a:rPr>
              <a:t>以实验项目和情景体验形式向用户展示：</a:t>
            </a:r>
            <a:endParaRPr lang="zh-CN" altLang="en-US" sz="1400" b="1" dirty="0">
              <a:solidFill>
                <a:srgbClr val="376092"/>
              </a:solidFill>
              <a:latin typeface="微软雅黑" pitchFamily="34" charset="-122"/>
              <a:ea typeface="微软雅黑" pitchFamily="34" charset="-122"/>
            </a:endParaRPr>
          </a:p>
        </p:txBody>
      </p:sp>
      <p:sp>
        <p:nvSpPr>
          <p:cNvPr id="6" name="TextBox 19"/>
          <p:cNvSpPr txBox="1">
            <a:spLocks noChangeArrowheads="1"/>
          </p:cNvSpPr>
          <p:nvPr/>
        </p:nvSpPr>
        <p:spPr bwMode="auto">
          <a:xfrm>
            <a:off x="2267744" y="3614820"/>
            <a:ext cx="1548949" cy="720197"/>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lnSpc>
                <a:spcPct val="120000"/>
              </a:lnSpc>
              <a:spcBef>
                <a:spcPts val="0"/>
              </a:spcBef>
              <a:spcAft>
                <a:spcPts val="0"/>
              </a:spcAft>
              <a:defRPr/>
            </a:pPr>
            <a:r>
              <a:rPr lang="zh-CN" altLang="en-US" sz="1200" b="1" kern="0" dirty="0" smtClean="0">
                <a:solidFill>
                  <a:schemeClr val="accent2"/>
                </a:solidFill>
                <a:latin typeface="微软雅黑" pitchFamily="34" charset="-122"/>
                <a:ea typeface="微软雅黑" pitchFamily="34" charset="-122"/>
              </a:rPr>
              <a:t>汽车用品评测</a:t>
            </a:r>
            <a:endParaRPr lang="en-US" altLang="zh-CN" sz="1200" b="1" kern="0" dirty="0" smtClean="0">
              <a:solidFill>
                <a:schemeClr val="accent2"/>
              </a:solidFill>
              <a:latin typeface="微软雅黑" pitchFamily="34" charset="-122"/>
              <a:ea typeface="微软雅黑" pitchFamily="34" charset="-122"/>
            </a:endParaRPr>
          </a:p>
          <a:p>
            <a:pPr eaLnBrk="1" fontAlgn="auto" hangingPunct="1">
              <a:lnSpc>
                <a:spcPct val="120000"/>
              </a:lnSpc>
              <a:spcBef>
                <a:spcPts val="0"/>
              </a:spcBef>
              <a:spcAft>
                <a:spcPts val="0"/>
              </a:spcAft>
              <a:defRPr/>
            </a:pPr>
            <a:r>
              <a:rPr lang="zh-CN" altLang="en-US" sz="1100" b="1" kern="0" dirty="0" smtClean="0">
                <a:solidFill>
                  <a:srgbClr val="376092"/>
                </a:solidFill>
                <a:latin typeface="微软雅黑" pitchFamily="34" charset="-122"/>
                <a:ea typeface="微软雅黑" pitchFamily="34" charset="-122"/>
              </a:rPr>
              <a:t>评测关注度高的产品</a:t>
            </a:r>
            <a:endParaRPr lang="en-US" altLang="zh-CN" sz="1100" b="1" kern="0" dirty="0" smtClean="0">
              <a:solidFill>
                <a:srgbClr val="376092"/>
              </a:solidFill>
              <a:latin typeface="微软雅黑" pitchFamily="34" charset="-122"/>
              <a:ea typeface="微软雅黑" pitchFamily="34" charset="-122"/>
            </a:endParaRPr>
          </a:p>
          <a:p>
            <a:pPr eaLnBrk="1" fontAlgn="auto" hangingPunct="1">
              <a:lnSpc>
                <a:spcPct val="120000"/>
              </a:lnSpc>
              <a:spcBef>
                <a:spcPts val="0"/>
              </a:spcBef>
              <a:spcAft>
                <a:spcPts val="0"/>
              </a:spcAft>
              <a:defRPr/>
            </a:pPr>
            <a:r>
              <a:rPr lang="zh-CN" altLang="en-US" sz="1100" b="1" kern="0" dirty="0" smtClean="0">
                <a:solidFill>
                  <a:srgbClr val="376092"/>
                </a:solidFill>
                <a:latin typeface="微软雅黑" pitchFamily="34" charset="-122"/>
                <a:ea typeface="微软雅黑" pitchFamily="34" charset="-122"/>
              </a:rPr>
              <a:t>探寻人气汽车用品</a:t>
            </a:r>
            <a:endParaRPr lang="zh-CN" altLang="en-US" sz="1100" b="1" kern="0" dirty="0">
              <a:solidFill>
                <a:srgbClr val="376092"/>
              </a:solidFill>
              <a:latin typeface="微软雅黑" pitchFamily="34" charset="-122"/>
              <a:ea typeface="微软雅黑" pitchFamily="34" charset="-122"/>
            </a:endParaRPr>
          </a:p>
        </p:txBody>
      </p:sp>
      <p:sp>
        <p:nvSpPr>
          <p:cNvPr id="10" name="TextBox 19"/>
          <p:cNvSpPr txBox="1">
            <a:spLocks noChangeArrowheads="1"/>
          </p:cNvSpPr>
          <p:nvPr/>
        </p:nvSpPr>
        <p:spPr bwMode="auto">
          <a:xfrm>
            <a:off x="142844" y="3642772"/>
            <a:ext cx="2288062" cy="623248"/>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lnSpc>
                <a:spcPct val="150000"/>
              </a:lnSpc>
              <a:spcBef>
                <a:spcPts val="0"/>
              </a:spcBef>
              <a:spcAft>
                <a:spcPts val="0"/>
              </a:spcAft>
              <a:defRPr/>
            </a:pPr>
            <a:r>
              <a:rPr lang="zh-CN" altLang="en-US" sz="1200" b="1" kern="0" dirty="0" smtClean="0">
                <a:solidFill>
                  <a:schemeClr val="accent2"/>
                </a:solidFill>
                <a:latin typeface="微软雅黑" pitchFamily="34" charset="-122"/>
                <a:ea typeface="微软雅黑" pitchFamily="34" charset="-122"/>
              </a:rPr>
              <a:t>用车心得</a:t>
            </a:r>
            <a:endParaRPr lang="en-US" altLang="zh-CN" sz="1200" b="1" kern="0" dirty="0" smtClean="0">
              <a:solidFill>
                <a:schemeClr val="accent2"/>
              </a:solidFill>
              <a:latin typeface="微软雅黑" pitchFamily="34" charset="-122"/>
              <a:ea typeface="微软雅黑" pitchFamily="34" charset="-122"/>
            </a:endParaRPr>
          </a:p>
          <a:p>
            <a:pPr eaLnBrk="1" fontAlgn="auto" hangingPunct="1">
              <a:lnSpc>
                <a:spcPct val="150000"/>
              </a:lnSpc>
              <a:spcBef>
                <a:spcPts val="0"/>
              </a:spcBef>
              <a:spcAft>
                <a:spcPts val="0"/>
              </a:spcAft>
              <a:defRPr/>
            </a:pPr>
            <a:r>
              <a:rPr lang="zh-CN" altLang="en-US" sz="1100" b="1" kern="0" dirty="0" smtClean="0">
                <a:solidFill>
                  <a:srgbClr val="376092"/>
                </a:solidFill>
                <a:latin typeface="微软雅黑" pitchFamily="34" charset="-122"/>
                <a:ea typeface="微软雅黑" pitchFamily="34" charset="-122"/>
              </a:rPr>
              <a:t>沟通交流用车中的问题、技巧等</a:t>
            </a:r>
            <a:endParaRPr lang="zh-CN" altLang="en-US" sz="1100" b="1" kern="0" dirty="0">
              <a:solidFill>
                <a:srgbClr val="376092"/>
              </a:solidFill>
              <a:latin typeface="微软雅黑" pitchFamily="34" charset="-122"/>
              <a:ea typeface="微软雅黑" pitchFamily="34" charset="-122"/>
            </a:endParaRPr>
          </a:p>
        </p:txBody>
      </p:sp>
      <p:sp>
        <p:nvSpPr>
          <p:cNvPr id="16" name="TextBox 19"/>
          <p:cNvSpPr txBox="1">
            <a:spLocks noChangeArrowheads="1"/>
          </p:cNvSpPr>
          <p:nvPr/>
        </p:nvSpPr>
        <p:spPr bwMode="auto">
          <a:xfrm>
            <a:off x="3816693" y="3642772"/>
            <a:ext cx="2088231" cy="517065"/>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lnSpc>
                <a:spcPct val="120000"/>
              </a:lnSpc>
              <a:spcBef>
                <a:spcPts val="0"/>
              </a:spcBef>
              <a:spcAft>
                <a:spcPts val="0"/>
              </a:spcAft>
              <a:defRPr/>
            </a:pPr>
            <a:r>
              <a:rPr lang="zh-CN" altLang="en-US" sz="1200" b="1" kern="0" dirty="0" smtClean="0">
                <a:solidFill>
                  <a:schemeClr val="accent2"/>
                </a:solidFill>
                <a:latin typeface="微软雅黑" pitchFamily="34" charset="-122"/>
                <a:ea typeface="微软雅黑" pitchFamily="34" charset="-122"/>
              </a:rPr>
              <a:t>维修保养小窍门</a:t>
            </a:r>
            <a:endParaRPr lang="en-US" altLang="zh-CN" sz="1200" b="1" kern="0" dirty="0" smtClean="0">
              <a:solidFill>
                <a:schemeClr val="accent2"/>
              </a:solidFill>
              <a:latin typeface="微软雅黑" pitchFamily="34" charset="-122"/>
              <a:ea typeface="微软雅黑" pitchFamily="34" charset="-122"/>
            </a:endParaRPr>
          </a:p>
          <a:p>
            <a:pPr eaLnBrk="1" hangingPunct="1">
              <a:lnSpc>
                <a:spcPct val="120000"/>
              </a:lnSpc>
              <a:defRPr/>
            </a:pPr>
            <a:r>
              <a:rPr lang="zh-CN" altLang="en-US" sz="1100" b="1" kern="0" dirty="0" smtClean="0">
                <a:solidFill>
                  <a:srgbClr val="376092"/>
                </a:solidFill>
                <a:latin typeface="微软雅黑" pitchFamily="34" charset="-122"/>
                <a:ea typeface="微软雅黑" pitchFamily="34" charset="-122"/>
              </a:rPr>
              <a:t>讲解维修保养小技巧、小窍门</a:t>
            </a:r>
          </a:p>
        </p:txBody>
      </p:sp>
      <p:sp>
        <p:nvSpPr>
          <p:cNvPr id="9" name="TextBox 8"/>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车讯网</a:t>
            </a:r>
            <a:endParaRPr lang="zh-CN" altLang="en-US" sz="2000" b="1" dirty="0">
              <a:solidFill>
                <a:schemeClr val="bg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43" y="2211710"/>
            <a:ext cx="5702029" cy="10801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8522" y="1419081"/>
            <a:ext cx="3151300" cy="159890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8522" y="3176803"/>
            <a:ext cx="3151300" cy="15551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40282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14282" y="1284059"/>
            <a:ext cx="8678198" cy="783635"/>
          </a:xfrm>
          <a:prstGeom prst="rect">
            <a:avLst/>
          </a:prstGeom>
          <a:noFill/>
          <a:ln w="6350" cap="flat" cmpd="sng" algn="ctr">
            <a:noFill/>
            <a:prstDash val="solid"/>
          </a:ln>
          <a:effectLst/>
        </p:spPr>
        <p:txBody>
          <a:bodyPr/>
          <a:lstStyle/>
          <a:p>
            <a:pPr fontAlgn="auto">
              <a:lnSpc>
                <a:spcPct val="200000"/>
              </a:lnSpc>
              <a:spcBef>
                <a:spcPts val="0"/>
              </a:spcBef>
              <a:spcAft>
                <a:spcPts val="0"/>
              </a:spcAft>
              <a:defRPr/>
            </a:pPr>
            <a:r>
              <a:rPr lang="zh-CN" altLang="en-US" sz="1200" b="1" kern="0" dirty="0">
                <a:solidFill>
                  <a:schemeClr val="accent1">
                    <a:lumMod val="75000"/>
                  </a:schemeClr>
                </a:solidFill>
                <a:latin typeface="Arial"/>
                <a:ea typeface="微软雅黑"/>
              </a:rPr>
              <a:t>针对用户购车的各个环节，对于新车上市报道进行</a:t>
            </a:r>
            <a:r>
              <a:rPr lang="zh-CN" altLang="en-US" sz="1400" b="1" kern="0" dirty="0">
                <a:solidFill>
                  <a:schemeClr val="accent2"/>
                </a:solidFill>
                <a:latin typeface="Arial"/>
                <a:ea typeface="微软雅黑"/>
              </a:rPr>
              <a:t>精细化的内容定制</a:t>
            </a:r>
            <a:r>
              <a:rPr lang="zh-CN" altLang="en-US" sz="1400" b="1" kern="0" dirty="0">
                <a:solidFill>
                  <a:schemeClr val="accent1">
                    <a:lumMod val="75000"/>
                  </a:schemeClr>
                </a:solidFill>
                <a:latin typeface="Arial"/>
                <a:ea typeface="微软雅黑"/>
              </a:rPr>
              <a:t>，</a:t>
            </a:r>
            <a:r>
              <a:rPr lang="zh-CN" altLang="en-US" sz="1200" b="1" kern="0" dirty="0">
                <a:solidFill>
                  <a:schemeClr val="accent1">
                    <a:lumMod val="75000"/>
                  </a:schemeClr>
                </a:solidFill>
                <a:latin typeface="Arial"/>
                <a:ea typeface="微软雅黑"/>
              </a:rPr>
              <a:t>通过一系列的传播对其进行引导，最终影响消费者的购买选择</a:t>
            </a:r>
            <a:r>
              <a:rPr lang="zh-CN" altLang="en-US" sz="1200" b="1" kern="0" dirty="0" smtClean="0">
                <a:solidFill>
                  <a:schemeClr val="accent1">
                    <a:lumMod val="75000"/>
                  </a:schemeClr>
                </a:solidFill>
                <a:latin typeface="Arial"/>
                <a:ea typeface="微软雅黑"/>
              </a:rPr>
              <a:t>。车讯将整合新闻报道、品牌栏目、活动支持、论坛建设各个方面的资源，为新车上市构筑一个品牌化的报道流程。</a:t>
            </a:r>
            <a:endParaRPr lang="en-US" altLang="zh-CN" sz="1200" b="1" kern="0" dirty="0" smtClean="0">
              <a:solidFill>
                <a:schemeClr val="accent1">
                  <a:lumMod val="75000"/>
                </a:schemeClr>
              </a:solidFill>
              <a:latin typeface="Arial"/>
              <a:ea typeface="微软雅黑"/>
            </a:endParaRPr>
          </a:p>
        </p:txBody>
      </p:sp>
      <p:sp>
        <p:nvSpPr>
          <p:cNvPr id="12" name="TextBox 57"/>
          <p:cNvSpPr txBox="1">
            <a:spLocks noChangeArrowheads="1"/>
          </p:cNvSpPr>
          <p:nvPr/>
        </p:nvSpPr>
        <p:spPr bwMode="auto">
          <a:xfrm>
            <a:off x="251520" y="2283718"/>
            <a:ext cx="2928938" cy="400110"/>
          </a:xfrm>
          <a:prstGeom prst="rect">
            <a:avLst/>
          </a:prstGeom>
          <a:noFill/>
          <a:ln w="9525">
            <a:noFill/>
            <a:miter lim="800000"/>
            <a:headEnd/>
            <a:tailEnd/>
          </a:ln>
        </p:spPr>
        <p:txBody>
          <a:bodyPr>
            <a:spAutoFit/>
          </a:bodyPr>
          <a:lstStyle/>
          <a:p>
            <a:r>
              <a:rPr lang="zh-CN" altLang="en-US" sz="2000" b="1" dirty="0">
                <a:solidFill>
                  <a:schemeClr val="accent2"/>
                </a:solidFill>
                <a:latin typeface="微软雅黑" pitchFamily="34" charset="-122"/>
                <a:ea typeface="微软雅黑" pitchFamily="34" charset="-122"/>
              </a:rPr>
              <a:t>整体报道流程：</a:t>
            </a:r>
          </a:p>
        </p:txBody>
      </p:sp>
      <p:sp>
        <p:nvSpPr>
          <p:cNvPr id="14" name="矩形 13"/>
          <p:cNvSpPr/>
          <p:nvPr/>
        </p:nvSpPr>
        <p:spPr>
          <a:xfrm>
            <a:off x="213142" y="848937"/>
            <a:ext cx="4214842" cy="4986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ct val="150000"/>
              </a:lnSpc>
              <a:spcBef>
                <a:spcPts val="0"/>
              </a:spcBef>
              <a:spcAft>
                <a:spcPts val="0"/>
              </a:spcAft>
              <a:defRPr/>
            </a:pPr>
            <a:r>
              <a:rPr lang="zh-CN" altLang="en-US" sz="2000" b="1" dirty="0" smtClean="0">
                <a:solidFill>
                  <a:schemeClr val="accent2"/>
                </a:solidFill>
                <a:latin typeface="微软雅黑" pitchFamily="34" charset="-122"/>
                <a:ea typeface="微软雅黑" pitchFamily="34" charset="-122"/>
              </a:rPr>
              <a:t>新车上市报道</a:t>
            </a:r>
            <a:endParaRPr lang="en-US" altLang="zh-CN" sz="2000" b="1" dirty="0" smtClean="0">
              <a:solidFill>
                <a:schemeClr val="accent2"/>
              </a:solidFill>
              <a:latin typeface="微软雅黑" pitchFamily="34" charset="-122"/>
              <a:ea typeface="微软雅黑" pitchFamily="34" charset="-122"/>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2124142"/>
            <a:ext cx="3168352" cy="27894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9" name="组合 38"/>
          <p:cNvGrpSpPr/>
          <p:nvPr/>
        </p:nvGrpSpPr>
        <p:grpSpPr>
          <a:xfrm>
            <a:off x="180747" y="2987630"/>
            <a:ext cx="5200292" cy="1332873"/>
            <a:chOff x="457200" y="2484438"/>
            <a:chExt cx="8169535" cy="2093912"/>
          </a:xfrm>
          <a:solidFill>
            <a:schemeClr val="tx2">
              <a:lumMod val="60000"/>
              <a:lumOff val="40000"/>
            </a:schemeClr>
          </a:solidFill>
        </p:grpSpPr>
        <p:sp>
          <p:nvSpPr>
            <p:cNvPr id="40" name="五边形 39"/>
            <p:cNvSpPr/>
            <p:nvPr/>
          </p:nvSpPr>
          <p:spPr>
            <a:xfrm>
              <a:off x="463550" y="2484438"/>
              <a:ext cx="2163763" cy="1595437"/>
            </a:xfrm>
            <a:prstGeom prst="homePlate">
              <a:avLst>
                <a:gd name="adj" fmla="val 24923"/>
              </a:avLst>
            </a:prstGeom>
            <a:solidFill>
              <a:schemeClr val="accent1">
                <a:lumMod val="75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sz="2000" kern="0" dirty="0">
                <a:solidFill>
                  <a:srgbClr val="FFFFFF"/>
                </a:solidFill>
                <a:latin typeface="Arial"/>
                <a:ea typeface="微软雅黑"/>
              </a:endParaRPr>
            </a:p>
          </p:txBody>
        </p:sp>
        <p:sp>
          <p:nvSpPr>
            <p:cNvPr id="41" name="五边形 40"/>
            <p:cNvSpPr/>
            <p:nvPr/>
          </p:nvSpPr>
          <p:spPr>
            <a:xfrm>
              <a:off x="823386" y="2751627"/>
              <a:ext cx="2176382" cy="1826525"/>
            </a:xfrm>
            <a:prstGeom prst="homePlate">
              <a:avLst>
                <a:gd name="adj" fmla="val 20797"/>
              </a:avLst>
            </a:prstGeom>
            <a:solidFill>
              <a:schemeClr val="accent1">
                <a:lumMod val="75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a:lstStyle/>
            <a:p>
              <a:pPr marL="177800" fontAlgn="auto">
                <a:spcBef>
                  <a:spcPts val="0"/>
                </a:spcBef>
                <a:spcAft>
                  <a:spcPts val="0"/>
                </a:spcAft>
                <a:defRPr/>
              </a:pPr>
              <a:r>
                <a:rPr lang="zh-CN" altLang="en-US" sz="3200" b="1" kern="0" dirty="0" smtClean="0">
                  <a:solidFill>
                    <a:schemeClr val="bg1"/>
                  </a:solidFill>
                  <a:effectLst>
                    <a:innerShdw dist="50800" dir="16200000">
                      <a:prstClr val="black">
                        <a:alpha val="80000"/>
                      </a:prstClr>
                    </a:innerShdw>
                  </a:effectLst>
                  <a:latin typeface="Arial"/>
                  <a:ea typeface="微软雅黑"/>
                </a:rPr>
                <a:t>上市发布</a:t>
              </a:r>
              <a:endParaRPr lang="zh-CN" altLang="en-US" sz="3200" b="1" kern="0" dirty="0">
                <a:solidFill>
                  <a:schemeClr val="bg1"/>
                </a:solidFill>
                <a:effectLst>
                  <a:innerShdw dist="50800" dir="16200000">
                    <a:prstClr val="black">
                      <a:alpha val="80000"/>
                    </a:prstClr>
                  </a:innerShdw>
                </a:effectLst>
                <a:latin typeface="Arial"/>
                <a:ea typeface="微软雅黑"/>
              </a:endParaRPr>
            </a:p>
          </p:txBody>
        </p:sp>
        <p:sp>
          <p:nvSpPr>
            <p:cNvPr id="42" name="平行四边形 41"/>
            <p:cNvSpPr/>
            <p:nvPr/>
          </p:nvSpPr>
          <p:spPr>
            <a:xfrm rot="16200000">
              <a:off x="-406399" y="3348037"/>
              <a:ext cx="2093912" cy="366713"/>
            </a:xfrm>
            <a:prstGeom prst="parallelogram">
              <a:avLst>
                <a:gd name="adj" fmla="val 73301"/>
              </a:avLst>
            </a:prstGeom>
            <a:solidFill>
              <a:schemeClr val="accent1">
                <a:lumMod val="75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sz="2000" kern="0" dirty="0">
                <a:solidFill>
                  <a:schemeClr val="bg1"/>
                </a:solidFill>
                <a:latin typeface="Arial"/>
                <a:ea typeface="微软雅黑"/>
              </a:endParaRPr>
            </a:p>
          </p:txBody>
        </p:sp>
        <p:sp>
          <p:nvSpPr>
            <p:cNvPr id="43" name="五边形 42"/>
            <p:cNvSpPr/>
            <p:nvPr/>
          </p:nvSpPr>
          <p:spPr>
            <a:xfrm>
              <a:off x="3259138" y="2484438"/>
              <a:ext cx="2165350" cy="1595437"/>
            </a:xfrm>
            <a:prstGeom prst="homePlate">
              <a:avLst>
                <a:gd name="adj" fmla="val 24923"/>
              </a:avLst>
            </a:prstGeom>
            <a:solidFill>
              <a:schemeClr val="accent1">
                <a:lumMod val="75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sz="2000" kern="0" dirty="0">
                <a:solidFill>
                  <a:srgbClr val="FFFFFF"/>
                </a:solidFill>
                <a:latin typeface="Arial"/>
                <a:ea typeface="微软雅黑"/>
              </a:endParaRPr>
            </a:p>
          </p:txBody>
        </p:sp>
        <p:sp>
          <p:nvSpPr>
            <p:cNvPr id="44" name="五边形 43"/>
            <p:cNvSpPr/>
            <p:nvPr/>
          </p:nvSpPr>
          <p:spPr>
            <a:xfrm>
              <a:off x="3619754" y="2751627"/>
              <a:ext cx="2176382" cy="1826525"/>
            </a:xfrm>
            <a:prstGeom prst="homePlate">
              <a:avLst>
                <a:gd name="adj" fmla="val 20797"/>
              </a:avLst>
            </a:prstGeom>
            <a:solidFill>
              <a:schemeClr val="accent1">
                <a:lumMod val="75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a:lstStyle/>
            <a:p>
              <a:pPr marL="177800" fontAlgn="auto">
                <a:spcBef>
                  <a:spcPts val="0"/>
                </a:spcBef>
                <a:spcAft>
                  <a:spcPts val="0"/>
                </a:spcAft>
                <a:defRPr/>
              </a:pPr>
              <a:r>
                <a:rPr lang="zh-CN" altLang="en-US" sz="3200" b="1" kern="0" dirty="0" smtClean="0">
                  <a:solidFill>
                    <a:schemeClr val="bg1"/>
                  </a:solidFill>
                  <a:effectLst>
                    <a:innerShdw dist="50800" dir="16200000">
                      <a:prstClr val="black">
                        <a:alpha val="80000"/>
                      </a:prstClr>
                    </a:innerShdw>
                  </a:effectLst>
                  <a:latin typeface="Arial"/>
                  <a:ea typeface="微软雅黑"/>
                </a:rPr>
                <a:t>上市预热</a:t>
              </a:r>
              <a:endParaRPr lang="zh-CN" altLang="en-US" sz="3200" b="1" kern="0" dirty="0">
                <a:solidFill>
                  <a:schemeClr val="bg1"/>
                </a:solidFill>
                <a:effectLst>
                  <a:innerShdw dist="50800" dir="16200000">
                    <a:prstClr val="black">
                      <a:alpha val="80000"/>
                    </a:prstClr>
                  </a:innerShdw>
                </a:effectLst>
                <a:latin typeface="Arial"/>
                <a:ea typeface="微软雅黑"/>
              </a:endParaRPr>
            </a:p>
          </p:txBody>
        </p:sp>
        <p:sp>
          <p:nvSpPr>
            <p:cNvPr id="45" name="平行四边形 44"/>
            <p:cNvSpPr/>
            <p:nvPr/>
          </p:nvSpPr>
          <p:spPr>
            <a:xfrm rot="16200000">
              <a:off x="2389188" y="3348038"/>
              <a:ext cx="2093912" cy="366712"/>
            </a:xfrm>
            <a:prstGeom prst="parallelogram">
              <a:avLst>
                <a:gd name="adj" fmla="val 73301"/>
              </a:avLst>
            </a:prstGeom>
            <a:solidFill>
              <a:schemeClr val="accent1">
                <a:lumMod val="75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sz="2000" kern="0" dirty="0">
                <a:solidFill>
                  <a:srgbClr val="FFFFFF"/>
                </a:solidFill>
                <a:latin typeface="Arial"/>
                <a:ea typeface="微软雅黑"/>
              </a:endParaRPr>
            </a:p>
          </p:txBody>
        </p:sp>
        <p:sp>
          <p:nvSpPr>
            <p:cNvPr id="46" name="五边形 45"/>
            <p:cNvSpPr/>
            <p:nvPr/>
          </p:nvSpPr>
          <p:spPr>
            <a:xfrm>
              <a:off x="6089650" y="2484438"/>
              <a:ext cx="2165350" cy="1595437"/>
            </a:xfrm>
            <a:prstGeom prst="homePlate">
              <a:avLst>
                <a:gd name="adj" fmla="val 24923"/>
              </a:avLst>
            </a:prstGeom>
            <a:solidFill>
              <a:schemeClr val="accent1">
                <a:lumMod val="75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sz="2000" kern="0" dirty="0">
                <a:solidFill>
                  <a:srgbClr val="FFFFFF"/>
                </a:solidFill>
                <a:latin typeface="Arial"/>
                <a:ea typeface="微软雅黑"/>
              </a:endParaRPr>
            </a:p>
          </p:txBody>
        </p:sp>
        <p:sp>
          <p:nvSpPr>
            <p:cNvPr id="47" name="五边形 46"/>
            <p:cNvSpPr/>
            <p:nvPr/>
          </p:nvSpPr>
          <p:spPr>
            <a:xfrm>
              <a:off x="6450353" y="2751627"/>
              <a:ext cx="2176382" cy="1826525"/>
            </a:xfrm>
            <a:prstGeom prst="homePlate">
              <a:avLst>
                <a:gd name="adj" fmla="val 20797"/>
              </a:avLst>
            </a:prstGeom>
            <a:solidFill>
              <a:schemeClr val="accent1">
                <a:lumMod val="75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a:lstStyle/>
            <a:p>
              <a:pPr marL="177800" fontAlgn="auto">
                <a:spcBef>
                  <a:spcPts val="0"/>
                </a:spcBef>
                <a:spcAft>
                  <a:spcPts val="0"/>
                </a:spcAft>
                <a:defRPr/>
              </a:pPr>
              <a:r>
                <a:rPr lang="zh-CN" altLang="en-US" sz="3200" b="1" kern="0" dirty="0" smtClean="0">
                  <a:solidFill>
                    <a:schemeClr val="bg1"/>
                  </a:solidFill>
                  <a:effectLst>
                    <a:innerShdw dist="50800" dir="16200000">
                      <a:prstClr val="black">
                        <a:alpha val="80000"/>
                      </a:prstClr>
                    </a:innerShdw>
                  </a:effectLst>
                  <a:latin typeface="Arial"/>
                  <a:ea typeface="微软雅黑"/>
                </a:rPr>
                <a:t>上市后续</a:t>
              </a:r>
              <a:endParaRPr lang="zh-CN" altLang="en-US" sz="3200" b="1" kern="0" dirty="0">
                <a:solidFill>
                  <a:schemeClr val="bg1"/>
                </a:solidFill>
                <a:effectLst>
                  <a:innerShdw dist="50800" dir="16200000">
                    <a:prstClr val="black">
                      <a:alpha val="80000"/>
                    </a:prstClr>
                  </a:innerShdw>
                </a:effectLst>
                <a:latin typeface="Arial"/>
                <a:ea typeface="微软雅黑"/>
              </a:endParaRPr>
            </a:p>
          </p:txBody>
        </p:sp>
        <p:sp>
          <p:nvSpPr>
            <p:cNvPr id="48" name="平行四边形 47"/>
            <p:cNvSpPr/>
            <p:nvPr/>
          </p:nvSpPr>
          <p:spPr>
            <a:xfrm rot="16200000">
              <a:off x="5220495" y="3348831"/>
              <a:ext cx="2093912" cy="365125"/>
            </a:xfrm>
            <a:prstGeom prst="parallelogram">
              <a:avLst>
                <a:gd name="adj" fmla="val 73301"/>
              </a:avLst>
            </a:prstGeom>
            <a:solidFill>
              <a:schemeClr val="accent1">
                <a:lumMod val="75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sz="2000" kern="0" dirty="0">
                <a:solidFill>
                  <a:srgbClr val="FFFFFF"/>
                </a:solidFill>
                <a:latin typeface="Arial"/>
                <a:ea typeface="微软雅黑"/>
              </a:endParaRPr>
            </a:p>
          </p:txBody>
        </p:sp>
      </p:grpSp>
      <p:sp>
        <p:nvSpPr>
          <p:cNvPr id="16" name="TextBox 15"/>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车讯网</a:t>
            </a:r>
            <a:endParaRPr lang="zh-CN" altLang="en-US" sz="2000" b="1" dirty="0">
              <a:solidFill>
                <a:schemeClr val="bg1"/>
              </a:solidFill>
            </a:endParaRPr>
          </a:p>
        </p:txBody>
      </p:sp>
    </p:spTree>
    <p:extLst>
      <p:ext uri="{BB962C8B-B14F-4D97-AF65-F5344CB8AC3E}">
        <p14:creationId xmlns:p14="http://schemas.microsoft.com/office/powerpoint/2010/main" val="3838420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AutoShape 10" descr="C:\DOCUME~1\acer\LOCALS~1\Temp\G]})z%B6S$}OSG~8F(%)E.jpg"/>
          <p:cNvSpPr>
            <a:spLocks noChangeAspect="1" noChangeArrowheads="1"/>
          </p:cNvSpPr>
          <p:nvPr/>
        </p:nvSpPr>
        <p:spPr bwMode="auto">
          <a:xfrm>
            <a:off x="155575" y="-107949"/>
            <a:ext cx="304800" cy="228600"/>
          </a:xfrm>
          <a:prstGeom prst="rect">
            <a:avLst/>
          </a:prstGeom>
          <a:noFill/>
          <a:ln w="9525">
            <a:noFill/>
            <a:miter lim="800000"/>
            <a:headEnd/>
            <a:tailEnd/>
          </a:ln>
        </p:spPr>
        <p:txBody>
          <a:bodyPr/>
          <a:lstStyle/>
          <a:p>
            <a:endParaRPr lang="zh-CN" altLang="zh-CN">
              <a:latin typeface="Franklin Gothic Book" pitchFamily="34" charset="0"/>
              <a:ea typeface="黑体" pitchFamily="49" charset="-122"/>
            </a:endParaRPr>
          </a:p>
        </p:txBody>
      </p:sp>
      <p:cxnSp>
        <p:nvCxnSpPr>
          <p:cNvPr id="17" name="直接连接符​​ 15"/>
          <p:cNvCxnSpPr/>
          <p:nvPr/>
        </p:nvCxnSpPr>
        <p:spPr>
          <a:xfrm>
            <a:off x="5150759" y="5810027"/>
            <a:ext cx="4559300" cy="0"/>
          </a:xfrm>
          <a:prstGeom prst="line">
            <a:avLst/>
          </a:prstGeom>
          <a:ln w="63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85995" y="1339884"/>
            <a:ext cx="2263754" cy="4999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50000"/>
              </a:lnSpc>
              <a:defRPr/>
            </a:pPr>
            <a:r>
              <a:rPr lang="zh-CN" altLang="en-US" sz="2000" b="1" dirty="0" smtClean="0">
                <a:solidFill>
                  <a:schemeClr val="accent2"/>
                </a:solidFill>
                <a:latin typeface="微软雅黑" pitchFamily="34" charset="-122"/>
                <a:ea typeface="微软雅黑" pitchFamily="34" charset="-122"/>
              </a:rPr>
              <a:t>全国区域车展</a:t>
            </a:r>
          </a:p>
        </p:txBody>
      </p:sp>
      <p:sp>
        <p:nvSpPr>
          <p:cNvPr id="18" name="矩形 17"/>
          <p:cNvSpPr/>
          <p:nvPr/>
        </p:nvSpPr>
        <p:spPr>
          <a:xfrm>
            <a:off x="142844" y="781"/>
            <a:ext cx="3071834" cy="4525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ct val="150000"/>
              </a:lnSpc>
              <a:spcBef>
                <a:spcPts val="0"/>
              </a:spcBef>
              <a:spcAft>
                <a:spcPts val="0"/>
              </a:spcAft>
              <a:defRPr/>
            </a:pPr>
            <a:endParaRPr lang="zh-CN" altLang="en-US" sz="2800" b="1" dirty="0">
              <a:solidFill>
                <a:schemeClr val="tx1"/>
              </a:solidFill>
              <a:latin typeface="微软雅黑" pitchFamily="34" charset="-122"/>
              <a:ea typeface="微软雅黑" pitchFamily="34" charset="-122"/>
            </a:endParaRPr>
          </a:p>
        </p:txBody>
      </p:sp>
      <p:sp>
        <p:nvSpPr>
          <p:cNvPr id="24" name="矩形 4"/>
          <p:cNvSpPr>
            <a:spLocks noChangeArrowheads="1"/>
          </p:cNvSpPr>
          <p:nvPr/>
        </p:nvSpPr>
        <p:spPr bwMode="auto">
          <a:xfrm>
            <a:off x="0" y="1947787"/>
            <a:ext cx="4071934" cy="360000"/>
          </a:xfrm>
          <a:prstGeom prst="rect">
            <a:avLst/>
          </a:prstGeom>
          <a:solidFill>
            <a:srgbClr val="1F497D"/>
          </a:solidFill>
          <a:ln w="9525">
            <a:noFill/>
            <a:miter lim="800000"/>
            <a:headEnd/>
            <a:tailEnd/>
          </a:ln>
        </p:spPr>
        <p:txBody>
          <a:bodyPr wrap="square" anchor="ctr">
            <a:spAutoFit/>
          </a:bodyPr>
          <a:lstStyle/>
          <a:p>
            <a:pPr lvl="0" algn="ctr">
              <a:lnSpc>
                <a:spcPct val="150000"/>
              </a:lnSpc>
              <a:buClr>
                <a:srgbClr val="C00000"/>
              </a:buClr>
            </a:pPr>
            <a:r>
              <a:rPr lang="zh-CN" altLang="en-US" sz="1400" b="1" kern="0" dirty="0">
                <a:solidFill>
                  <a:srgbClr val="FFC000"/>
                </a:solidFill>
                <a:latin typeface="微软雅黑" pitchFamily="34" charset="-122"/>
                <a:ea typeface="微软雅黑" pitchFamily="34" charset="-122"/>
                <a:cs typeface="Times New Roman" pitchFamily="18" charset="0"/>
              </a:rPr>
              <a:t>长达半年的持续宣传周期</a:t>
            </a:r>
          </a:p>
        </p:txBody>
      </p:sp>
      <p:sp>
        <p:nvSpPr>
          <p:cNvPr id="25" name="Rectangle 1"/>
          <p:cNvSpPr>
            <a:spLocks noChangeArrowheads="1"/>
          </p:cNvSpPr>
          <p:nvPr/>
        </p:nvSpPr>
        <p:spPr bwMode="auto">
          <a:xfrm>
            <a:off x="0" y="2347055"/>
            <a:ext cx="4139952" cy="577081"/>
          </a:xfrm>
          <a:prstGeom prst="rect">
            <a:avLst/>
          </a:prstGeom>
          <a:noFill/>
          <a:ln w="9525">
            <a:noFill/>
            <a:miter lim="800000"/>
            <a:headEnd/>
            <a:tailEnd/>
          </a:ln>
          <a:effectLst/>
        </p:spPr>
        <p:txBody>
          <a:bodyPr wrap="square" anchor="ctr">
            <a:spAutoFit/>
          </a:bodyPr>
          <a:lstStyle/>
          <a:p>
            <a:pPr lvl="0">
              <a:lnSpc>
                <a:spcPct val="150000"/>
              </a:lnSpc>
              <a:defRPr/>
            </a:pPr>
            <a:r>
              <a:rPr lang="zh-CN" altLang="en-US" sz="1050" kern="0" dirty="0">
                <a:solidFill>
                  <a:sysClr val="windowText" lastClr="000000"/>
                </a:solidFill>
                <a:latin typeface="Calibri" charset="0"/>
                <a:ea typeface="微软雅黑" charset="-122"/>
                <a:cs typeface="Times New Roman" pitchFamily="18" charset="0"/>
              </a:rPr>
              <a:t>全年</a:t>
            </a:r>
            <a:r>
              <a:rPr lang="en-US" altLang="zh-CN" sz="1050" kern="0" dirty="0">
                <a:solidFill>
                  <a:sysClr val="windowText" lastClr="000000"/>
                </a:solidFill>
                <a:latin typeface="Calibri" charset="0"/>
                <a:ea typeface="微软雅黑" charset="-122"/>
                <a:cs typeface="Times New Roman" pitchFamily="18" charset="0"/>
              </a:rPr>
              <a:t>60</a:t>
            </a:r>
            <a:r>
              <a:rPr lang="zh-CN" altLang="en-US" sz="1050" kern="0" dirty="0">
                <a:solidFill>
                  <a:sysClr val="windowText" lastClr="000000"/>
                </a:solidFill>
                <a:latin typeface="Calibri" charset="0"/>
                <a:ea typeface="微软雅黑" charset="-122"/>
                <a:cs typeface="Times New Roman" pitchFamily="18" charset="0"/>
              </a:rPr>
              <a:t>余场区域车展，整体车展车讯将邀请</a:t>
            </a:r>
            <a:r>
              <a:rPr lang="en-US" altLang="zh-CN" sz="1050" kern="0" dirty="0">
                <a:solidFill>
                  <a:sysClr val="windowText" lastClr="000000"/>
                </a:solidFill>
                <a:latin typeface="Calibri" charset="0"/>
                <a:ea typeface="微软雅黑" charset="-122"/>
                <a:cs typeface="Times New Roman" pitchFamily="18" charset="0"/>
              </a:rPr>
              <a:t>10</a:t>
            </a:r>
            <a:r>
              <a:rPr lang="zh-CN" altLang="en-US" sz="1050" kern="0" dirty="0">
                <a:solidFill>
                  <a:sysClr val="windowText" lastClr="000000"/>
                </a:solidFill>
                <a:latin typeface="Calibri" charset="0"/>
                <a:ea typeface="微软雅黑" charset="-122"/>
                <a:cs typeface="Times New Roman" pitchFamily="18" charset="0"/>
              </a:rPr>
              <a:t>多家主流区域媒体进行报道，整合起来将达到近</a:t>
            </a:r>
            <a:r>
              <a:rPr lang="en-US" altLang="zh-CN" sz="1050" kern="0" dirty="0">
                <a:solidFill>
                  <a:sysClr val="windowText" lastClr="000000"/>
                </a:solidFill>
                <a:latin typeface="Calibri" charset="0"/>
                <a:ea typeface="微软雅黑" charset="-122"/>
                <a:cs typeface="Times New Roman" pitchFamily="18" charset="0"/>
              </a:rPr>
              <a:t>300</a:t>
            </a:r>
            <a:r>
              <a:rPr lang="zh-CN" altLang="en-US" sz="1050" kern="0" dirty="0">
                <a:solidFill>
                  <a:sysClr val="windowText" lastClr="000000"/>
                </a:solidFill>
                <a:latin typeface="Calibri" charset="0"/>
                <a:ea typeface="微软雅黑" charset="-122"/>
                <a:cs typeface="Times New Roman" pitchFamily="18" charset="0"/>
              </a:rPr>
              <a:t>家媒体的持续暴光。</a:t>
            </a:r>
          </a:p>
        </p:txBody>
      </p:sp>
      <p:sp>
        <p:nvSpPr>
          <p:cNvPr id="26" name="矩形 17"/>
          <p:cNvSpPr>
            <a:spLocks noChangeArrowheads="1"/>
          </p:cNvSpPr>
          <p:nvPr/>
        </p:nvSpPr>
        <p:spPr bwMode="auto">
          <a:xfrm>
            <a:off x="3779912" y="3531963"/>
            <a:ext cx="5364091" cy="360000"/>
          </a:xfrm>
          <a:prstGeom prst="rect">
            <a:avLst/>
          </a:prstGeom>
          <a:solidFill>
            <a:schemeClr val="tx2"/>
          </a:solidFill>
          <a:ln w="9525">
            <a:noFill/>
            <a:miter lim="800000"/>
            <a:headEnd/>
            <a:tailEnd/>
          </a:ln>
        </p:spPr>
        <p:txBody>
          <a:bodyPr wrap="square" anchor="ctr">
            <a:spAutoFit/>
          </a:bodyPr>
          <a:lstStyle/>
          <a:p>
            <a:pPr algn="ctr">
              <a:buClr>
                <a:srgbClr val="FF0000"/>
              </a:buClr>
            </a:pPr>
            <a:r>
              <a:rPr lang="zh-CN" altLang="en-US" sz="1400" b="1" dirty="0">
                <a:solidFill>
                  <a:srgbClr val="FFC000"/>
                </a:solidFill>
                <a:latin typeface="微软雅黑" pitchFamily="34" charset="-122"/>
                <a:ea typeface="微软雅黑" pitchFamily="34" charset="-122"/>
                <a:cs typeface="Times New Roman" pitchFamily="18" charset="0"/>
              </a:rPr>
              <a:t>多样线上线下活动互动串联起各个区域车展，形成用户的持续关注</a:t>
            </a:r>
          </a:p>
        </p:txBody>
      </p:sp>
      <p:sp>
        <p:nvSpPr>
          <p:cNvPr id="27" name="Rectangle 1"/>
          <p:cNvSpPr>
            <a:spLocks noChangeArrowheads="1"/>
          </p:cNvSpPr>
          <p:nvPr/>
        </p:nvSpPr>
        <p:spPr bwMode="auto">
          <a:xfrm>
            <a:off x="3707904" y="3902019"/>
            <a:ext cx="5364088" cy="854080"/>
          </a:xfrm>
          <a:prstGeom prst="rect">
            <a:avLst/>
          </a:prstGeom>
          <a:noFill/>
          <a:ln w="9525">
            <a:noFill/>
            <a:miter lim="800000"/>
            <a:headEnd/>
            <a:tailEnd/>
          </a:ln>
        </p:spPr>
        <p:txBody>
          <a:bodyPr wrap="square" anchor="ctr">
            <a:spAutoFit/>
          </a:bodyPr>
          <a:lstStyle/>
          <a:p>
            <a:pPr>
              <a:lnSpc>
                <a:spcPct val="150000"/>
              </a:lnSpc>
              <a:defRPr/>
            </a:pPr>
            <a:r>
              <a:rPr lang="zh-CN" altLang="en-US" sz="1100" dirty="0">
                <a:latin typeface="Calibri" pitchFamily="34" charset="0"/>
                <a:ea typeface="微软雅黑" pitchFamily="34" charset="-122"/>
                <a:cs typeface="Times New Roman" pitchFamily="18" charset="0"/>
              </a:rPr>
              <a:t>车讯配合每个区域车展都将举办大型线上线下互动活动。活动的举办将成功对车讯在当地进行强有力的推广，加大用户对车讯的了解。跟随区域的不断开展，多样的互动活动，显著提升了车讯的全国的知名度与关注度。</a:t>
            </a:r>
          </a:p>
        </p:txBody>
      </p:sp>
      <p:pic>
        <p:nvPicPr>
          <p:cNvPr id="2052" name="Picture 4" descr="c:\users\lenovo\appdata\roaming\360se6\USERDA~1\Temp\201004~1.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572000" y="1155228"/>
            <a:ext cx="1513135" cy="995643"/>
          </a:xfrm>
          <a:prstGeom prst="rect">
            <a:avLst/>
          </a:prstGeom>
          <a:ln>
            <a:noFill/>
          </a:ln>
          <a:effectLst>
            <a:outerShdw blurRad="292100" dist="139700" dir="2700000" algn="tl" rotWithShape="0">
              <a:srgbClr val="333333">
                <a:alpha val="65000"/>
              </a:srgbClr>
            </a:outerShdw>
          </a:effectLst>
          <a:extLst/>
        </p:spPr>
      </p:pic>
      <p:pic>
        <p:nvPicPr>
          <p:cNvPr id="2056" name="Picture 8" descr="c:\users\lenovo\appdata\roaming\360se6\USERDA~1\Temp\228120~1.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677446" y="1155228"/>
            <a:ext cx="1505925" cy="1155454"/>
          </a:xfrm>
          <a:prstGeom prst="rect">
            <a:avLst/>
          </a:prstGeom>
          <a:ln>
            <a:noFill/>
          </a:ln>
          <a:effectLst>
            <a:softEdge rad="112500"/>
          </a:effectLst>
          <a:extLst/>
        </p:spPr>
      </p:pic>
      <p:pic>
        <p:nvPicPr>
          <p:cNvPr id="2060" name="Picture 12" descr="c:\users\lenovo\appdata\roaming\360se6\USERDA~1\Temp\24986_~1.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380312" y="2442275"/>
            <a:ext cx="1392956" cy="1044717"/>
          </a:xfrm>
          <a:prstGeom prst="rect">
            <a:avLst/>
          </a:prstGeom>
          <a:ln>
            <a:noFill/>
          </a:ln>
          <a:effectLst>
            <a:outerShdw blurRad="292100" dist="139700" dir="2700000" algn="tl" rotWithShape="0">
              <a:srgbClr val="333333">
                <a:alpha val="65000"/>
              </a:srgbClr>
            </a:outerShdw>
          </a:effectLst>
          <a:extLst/>
        </p:spPr>
      </p:pic>
      <p:sp>
        <p:nvSpPr>
          <p:cNvPr id="20" name="TextBox 19"/>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车讯网</a:t>
            </a:r>
            <a:endParaRPr lang="zh-CN" altLang="en-US" sz="2000" b="1" dirty="0">
              <a:solidFill>
                <a:schemeClr val="bg1"/>
              </a:solidFill>
            </a:endParaRPr>
          </a:p>
        </p:txBody>
      </p:sp>
      <p:sp>
        <p:nvSpPr>
          <p:cNvPr id="19" name="五边形 18"/>
          <p:cNvSpPr/>
          <p:nvPr/>
        </p:nvSpPr>
        <p:spPr>
          <a:xfrm>
            <a:off x="0" y="875674"/>
            <a:ext cx="4211960" cy="360040"/>
          </a:xfrm>
          <a:prstGeom prst="homePlat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t>线上线下协同联动</a:t>
            </a:r>
            <a:endParaRPr lang="zh-CN" altLang="en-US" b="1" dirty="0"/>
          </a:p>
        </p:txBody>
      </p:sp>
      <p:pic>
        <p:nvPicPr>
          <p:cNvPr id="21" name="Picture 5" descr="C:\Users\Administrator\Desktop\年中总结图片大全\5\903078F62FA8243A841F69F14323B8A5.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5995" y="2954182"/>
            <a:ext cx="1624812" cy="12186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22" name="Picture 7" descr="C:\Users\Administrator\Desktop\年中总结图片大全\5\北京车展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34441" y="3351001"/>
            <a:ext cx="1873463" cy="14050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23" name="Picture 9" descr="C:\Users\Administrator\Desktop\年中总结图片大全\5\车讯小红人 车展被围观.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47439" y="2307787"/>
            <a:ext cx="1768808" cy="11792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6780417"/>
      </p:ext>
    </p:extLst>
  </p:cSld>
  <p:clrMapOvr>
    <a:masterClrMapping/>
  </p:clrMapOvr>
  <p:transition>
    <p:cu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974595" y="776452"/>
            <a:ext cx="3205917" cy="4372991"/>
            <a:chOff x="-507" y="794512"/>
            <a:chExt cx="3205917" cy="4372991"/>
          </a:xfrm>
        </p:grpSpPr>
        <p:pic>
          <p:nvPicPr>
            <p:cNvPr id="2" name="Picture 3" descr="C:\Users\Administrator\Desktop\IMG_402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 y="794512"/>
              <a:ext cx="3205917" cy="213727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Users\Administrator\Desktop\IMG_2726.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449"/>
            <a:stretch/>
          </p:blipFill>
          <p:spPr bwMode="auto">
            <a:xfrm>
              <a:off x="1056" y="2931790"/>
              <a:ext cx="3204354" cy="223571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组合 5"/>
          <p:cNvGrpSpPr/>
          <p:nvPr/>
        </p:nvGrpSpPr>
        <p:grpSpPr>
          <a:xfrm>
            <a:off x="89187" y="771550"/>
            <a:ext cx="5885408" cy="1255928"/>
            <a:chOff x="3220214" y="774515"/>
            <a:chExt cx="5885408" cy="1255928"/>
          </a:xfrm>
        </p:grpSpPr>
        <p:sp>
          <p:nvSpPr>
            <p:cNvPr id="4" name="矩形 3"/>
            <p:cNvSpPr/>
            <p:nvPr/>
          </p:nvSpPr>
          <p:spPr>
            <a:xfrm>
              <a:off x="3220214" y="774515"/>
              <a:ext cx="2881970" cy="4999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ct val="150000"/>
                </a:lnSpc>
                <a:spcBef>
                  <a:spcPts val="0"/>
                </a:spcBef>
                <a:spcAft>
                  <a:spcPts val="0"/>
                </a:spcAft>
                <a:defRPr/>
              </a:pPr>
              <a:r>
                <a:rPr lang="zh-CN" altLang="en-US" sz="2000" b="1" dirty="0" smtClean="0">
                  <a:solidFill>
                    <a:schemeClr val="accent2"/>
                  </a:solidFill>
                  <a:latin typeface="微软雅黑" pitchFamily="34" charset="-122"/>
                  <a:ea typeface="微软雅黑" pitchFamily="34" charset="-122"/>
                </a:rPr>
                <a:t>自驾游活动</a:t>
              </a:r>
              <a:endParaRPr lang="en-US" altLang="zh-CN" sz="2000" b="1" dirty="0" smtClean="0">
                <a:solidFill>
                  <a:schemeClr val="accent2"/>
                </a:solidFill>
                <a:latin typeface="微软雅黑" pitchFamily="34" charset="-122"/>
                <a:ea typeface="微软雅黑" pitchFamily="34" charset="-122"/>
              </a:endParaRPr>
            </a:p>
          </p:txBody>
        </p:sp>
        <p:sp>
          <p:nvSpPr>
            <p:cNvPr id="5" name="矩形 4"/>
            <p:cNvSpPr/>
            <p:nvPr/>
          </p:nvSpPr>
          <p:spPr>
            <a:xfrm>
              <a:off x="3220214" y="1206563"/>
              <a:ext cx="5885408" cy="823880"/>
            </a:xfrm>
            <a:prstGeom prst="rect">
              <a:avLst/>
            </a:prstGeom>
          </p:spPr>
          <p:txBody>
            <a:bodyPr wrap="square">
              <a:spAutoFit/>
            </a:bodyPr>
            <a:lstStyle/>
            <a:p>
              <a:pPr>
                <a:lnSpc>
                  <a:spcPct val="150000"/>
                </a:lnSpc>
              </a:pPr>
              <a:r>
                <a:rPr lang="zh-CN" altLang="en-US" sz="1100" b="1" dirty="0">
                  <a:solidFill>
                    <a:schemeClr val="accent1">
                      <a:lumMod val="75000"/>
                    </a:schemeClr>
                  </a:solidFill>
                </a:rPr>
                <a:t>车讯社区车友会</a:t>
              </a:r>
              <a:r>
                <a:rPr lang="en-US" altLang="zh-CN" sz="1100" b="1" dirty="0">
                  <a:solidFill>
                    <a:schemeClr val="accent1">
                      <a:lumMod val="75000"/>
                    </a:schemeClr>
                  </a:solidFill>
                </a:rPr>
                <a:t>BBS</a:t>
              </a:r>
              <a:r>
                <a:rPr lang="zh-CN" altLang="en-US" sz="1100" b="1" dirty="0">
                  <a:solidFill>
                    <a:schemeClr val="accent1">
                      <a:lumMod val="75000"/>
                    </a:schemeClr>
                  </a:solidFill>
                </a:rPr>
                <a:t>在</a:t>
              </a:r>
              <a:r>
                <a:rPr lang="en-US" altLang="zh-CN" sz="1100" b="1" dirty="0">
                  <a:solidFill>
                    <a:schemeClr val="accent1">
                      <a:lumMod val="75000"/>
                    </a:schemeClr>
                  </a:solidFill>
                </a:rPr>
                <a:t>2012</a:t>
              </a:r>
              <a:r>
                <a:rPr lang="zh-CN" altLang="en-US" sz="1100" b="1" dirty="0">
                  <a:solidFill>
                    <a:schemeClr val="accent1">
                      <a:lumMod val="75000"/>
                    </a:schemeClr>
                  </a:solidFill>
                </a:rPr>
                <a:t>年</a:t>
              </a:r>
              <a:r>
                <a:rPr lang="en-US" altLang="zh-CN" sz="1100" b="1" dirty="0">
                  <a:solidFill>
                    <a:schemeClr val="accent1">
                      <a:lumMod val="75000"/>
                    </a:schemeClr>
                  </a:solidFill>
                </a:rPr>
                <a:t>2</a:t>
              </a:r>
              <a:r>
                <a:rPr lang="zh-CN" altLang="en-US" sz="1100" b="1" dirty="0">
                  <a:solidFill>
                    <a:schemeClr val="accent1">
                      <a:lumMod val="75000"/>
                    </a:schemeClr>
                  </a:solidFill>
                </a:rPr>
                <a:t>月全新上线，目前车讯网车友会已经吸引众多合作伙伴的关注，同时也给予了大力支持，车友会在车讯论坛发布的自驾活动为合作伙伴的宣传起到了关键作用。</a:t>
              </a:r>
              <a:endParaRPr lang="en-US" altLang="zh-CN" sz="1100" b="1" dirty="0">
                <a:solidFill>
                  <a:schemeClr val="accent1">
                    <a:lumMod val="75000"/>
                  </a:schemeClr>
                </a:solidFill>
              </a:endParaRPr>
            </a:p>
          </p:txBody>
        </p:sp>
      </p:grpSp>
      <p:sp>
        <p:nvSpPr>
          <p:cNvPr id="10" name="TextBox 9"/>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车讯网</a:t>
            </a:r>
            <a:endParaRPr lang="zh-CN" altLang="en-US" sz="2000" b="1" dirty="0">
              <a:solidFill>
                <a:schemeClr val="bg1"/>
              </a:solidFill>
            </a:endParaRPr>
          </a:p>
        </p:txBody>
      </p:sp>
      <p:grpSp>
        <p:nvGrpSpPr>
          <p:cNvPr id="11" name="组合 10"/>
          <p:cNvGrpSpPr/>
          <p:nvPr/>
        </p:nvGrpSpPr>
        <p:grpSpPr>
          <a:xfrm>
            <a:off x="93968" y="2139702"/>
            <a:ext cx="5701373" cy="2910849"/>
            <a:chOff x="504122" y="1291121"/>
            <a:chExt cx="5701373" cy="2910849"/>
          </a:xfrm>
        </p:grpSpPr>
        <p:grpSp>
          <p:nvGrpSpPr>
            <p:cNvPr id="12" name="组合 11"/>
            <p:cNvGrpSpPr/>
            <p:nvPr/>
          </p:nvGrpSpPr>
          <p:grpSpPr>
            <a:xfrm>
              <a:off x="504122" y="1438095"/>
              <a:ext cx="5701373" cy="2763875"/>
              <a:chOff x="226054" y="1664740"/>
              <a:chExt cx="8451221" cy="4096928"/>
            </a:xfrm>
          </p:grpSpPr>
          <p:sp>
            <p:nvSpPr>
              <p:cNvPr id="17" name="Oval 3"/>
              <p:cNvSpPr>
                <a:spLocks noChangeArrowheads="1"/>
              </p:cNvSpPr>
              <p:nvPr/>
            </p:nvSpPr>
            <p:spPr bwMode="gray">
              <a:xfrm>
                <a:off x="2552700" y="1970088"/>
                <a:ext cx="3554413" cy="3552825"/>
              </a:xfrm>
              <a:prstGeom prst="ellipse">
                <a:avLst/>
              </a:prstGeom>
              <a:gradFill rotWithShape="1">
                <a:gsLst>
                  <a:gs pos="0">
                    <a:srgbClr val="E6E6E6"/>
                  </a:gs>
                  <a:gs pos="14999">
                    <a:srgbClr val="7D8496"/>
                  </a:gs>
                  <a:gs pos="53000">
                    <a:srgbClr val="E6E6E6"/>
                  </a:gs>
                  <a:gs pos="67999">
                    <a:srgbClr val="7D8496"/>
                  </a:gs>
                  <a:gs pos="92999">
                    <a:srgbClr val="E6E6E6"/>
                  </a:gs>
                  <a:gs pos="100000">
                    <a:srgbClr val="FFFFFF"/>
                  </a:gs>
                </a:gsLst>
                <a:lin ang="2700000" scaled="1"/>
              </a:gradFill>
              <a:ln w="9525">
                <a:noFill/>
                <a:round/>
                <a:headEnd/>
                <a:tailEnd/>
              </a:ln>
            </p:spPr>
            <p:txBody>
              <a:bodyPr wrap="none" anchor="ctr"/>
              <a:lstStyle/>
              <a:p>
                <a:endParaRPr lang="zh-CN" altLang="en-US">
                  <a:ea typeface="宋体" pitchFamily="2" charset="-122"/>
                </a:endParaRPr>
              </a:p>
            </p:txBody>
          </p:sp>
          <p:sp>
            <p:nvSpPr>
              <p:cNvPr id="18" name="Oval 4"/>
              <p:cNvSpPr>
                <a:spLocks noChangeArrowheads="1"/>
              </p:cNvSpPr>
              <p:nvPr/>
            </p:nvSpPr>
            <p:spPr bwMode="gray">
              <a:xfrm>
                <a:off x="3022600" y="2425700"/>
                <a:ext cx="2609850" cy="2606675"/>
              </a:xfrm>
              <a:prstGeom prst="ellipse">
                <a:avLst/>
              </a:prstGeom>
              <a:gradFill rotWithShape="1">
                <a:gsLst>
                  <a:gs pos="0">
                    <a:srgbClr val="A1A1A1"/>
                  </a:gs>
                  <a:gs pos="50000">
                    <a:srgbClr val="FFFFFF"/>
                  </a:gs>
                  <a:gs pos="100000">
                    <a:srgbClr val="A1A1A1"/>
                  </a:gs>
                </a:gsLst>
                <a:lin ang="2700000" scaled="1"/>
              </a:gradFill>
              <a:ln w="9525">
                <a:noFill/>
                <a:round/>
                <a:headEnd/>
                <a:tailEnd/>
              </a:ln>
              <a:effectLst>
                <a:prstShdw prst="shdw17" dist="17961" dir="2700000">
                  <a:srgbClr val="999999"/>
                </a:prstShdw>
              </a:effectLst>
            </p:spPr>
            <p:txBody>
              <a:bodyPr wrap="none" anchor="ctr"/>
              <a:lstStyle/>
              <a:p>
                <a:endParaRPr lang="zh-CN" altLang="en-US">
                  <a:ea typeface="宋体" pitchFamily="2" charset="-122"/>
                </a:endParaRPr>
              </a:p>
            </p:txBody>
          </p:sp>
          <p:sp>
            <p:nvSpPr>
              <p:cNvPr id="19" name="Text Box 6"/>
              <p:cNvSpPr txBox="1">
                <a:spLocks noChangeArrowheads="1"/>
              </p:cNvSpPr>
              <p:nvPr/>
            </p:nvSpPr>
            <p:spPr bwMode="gray">
              <a:xfrm>
                <a:off x="226054" y="1664740"/>
                <a:ext cx="2967038" cy="889631"/>
              </a:xfrm>
              <a:prstGeom prst="rect">
                <a:avLst/>
              </a:prstGeom>
              <a:noFill/>
              <a:ln w="9525" algn="ctr">
                <a:noFill/>
                <a:miter lim="800000"/>
                <a:headEnd/>
                <a:tailEnd/>
              </a:ln>
            </p:spPr>
            <p:txBody>
              <a:bodyPr>
                <a:spAutoFit/>
              </a:bodyPr>
              <a:lstStyle/>
              <a:p>
                <a:r>
                  <a:rPr lang="zh-CN" altLang="en-US" sz="1100" b="1" dirty="0">
                    <a:solidFill>
                      <a:schemeClr val="accent1">
                        <a:lumMod val="75000"/>
                      </a:schemeClr>
                    </a:solidFill>
                  </a:rPr>
                  <a:t>活动出发前一周车讯网论坛发起招募，公布路线行程等详细信息。</a:t>
                </a:r>
                <a:endParaRPr lang="en-US" altLang="zh-CN" sz="1100" b="1" dirty="0">
                  <a:solidFill>
                    <a:schemeClr val="accent1">
                      <a:lumMod val="75000"/>
                    </a:schemeClr>
                  </a:solidFill>
                </a:endParaRPr>
              </a:p>
            </p:txBody>
          </p:sp>
          <p:sp>
            <p:nvSpPr>
              <p:cNvPr id="20" name="Text Box 7"/>
              <p:cNvSpPr txBox="1">
                <a:spLocks noChangeArrowheads="1"/>
              </p:cNvSpPr>
              <p:nvPr/>
            </p:nvSpPr>
            <p:spPr bwMode="gray">
              <a:xfrm>
                <a:off x="295275" y="4945063"/>
                <a:ext cx="2432051" cy="638709"/>
              </a:xfrm>
              <a:prstGeom prst="rect">
                <a:avLst/>
              </a:prstGeom>
              <a:noFill/>
              <a:ln w="9525" algn="ctr">
                <a:noFill/>
                <a:miter lim="800000"/>
                <a:headEnd/>
                <a:tailEnd/>
              </a:ln>
            </p:spPr>
            <p:txBody>
              <a:bodyPr>
                <a:spAutoFit/>
              </a:bodyPr>
              <a:lstStyle/>
              <a:p>
                <a:r>
                  <a:rPr lang="zh-CN" altLang="en-US" sz="1100" b="1" dirty="0">
                    <a:solidFill>
                      <a:schemeClr val="accent1">
                        <a:lumMod val="75000"/>
                      </a:schemeClr>
                    </a:solidFill>
                  </a:rPr>
                  <a:t>微博配合活动进行发布，吸引用户关注。</a:t>
                </a:r>
                <a:endParaRPr lang="en-US" altLang="zh-CN" sz="1100" b="1" dirty="0">
                  <a:solidFill>
                    <a:schemeClr val="accent1">
                      <a:lumMod val="75000"/>
                    </a:schemeClr>
                  </a:solidFill>
                </a:endParaRPr>
              </a:p>
            </p:txBody>
          </p:sp>
          <p:sp>
            <p:nvSpPr>
              <p:cNvPr id="21" name="Text Box 8"/>
              <p:cNvSpPr txBox="1">
                <a:spLocks noChangeArrowheads="1"/>
              </p:cNvSpPr>
              <p:nvPr/>
            </p:nvSpPr>
            <p:spPr bwMode="gray">
              <a:xfrm>
                <a:off x="6226175" y="4872037"/>
                <a:ext cx="2451100" cy="889631"/>
              </a:xfrm>
              <a:prstGeom prst="rect">
                <a:avLst/>
              </a:prstGeom>
              <a:noFill/>
              <a:ln w="9525" algn="ctr">
                <a:noFill/>
                <a:miter lim="800000"/>
                <a:headEnd/>
                <a:tailEnd/>
              </a:ln>
            </p:spPr>
            <p:txBody>
              <a:bodyPr>
                <a:spAutoFit/>
              </a:bodyPr>
              <a:lstStyle/>
              <a:p>
                <a:r>
                  <a:rPr lang="zh-CN" altLang="en-US" sz="1100" b="1" dirty="0">
                    <a:solidFill>
                      <a:schemeClr val="accent1">
                        <a:lumMod val="75000"/>
                      </a:schemeClr>
                    </a:solidFill>
                  </a:rPr>
                  <a:t>行程结束后，活动领队将撰写游记在车讯网论坛进行发布。</a:t>
                </a:r>
                <a:endParaRPr lang="en-US" altLang="zh-CN" sz="1100" b="1" dirty="0">
                  <a:solidFill>
                    <a:schemeClr val="accent1">
                      <a:lumMod val="75000"/>
                    </a:schemeClr>
                  </a:solidFill>
                </a:endParaRPr>
              </a:p>
            </p:txBody>
          </p:sp>
        </p:grpSp>
        <p:sp>
          <p:nvSpPr>
            <p:cNvPr id="13" name="椭圆 12"/>
            <p:cNvSpPr/>
            <p:nvPr/>
          </p:nvSpPr>
          <p:spPr>
            <a:xfrm>
              <a:off x="2770144" y="1291121"/>
              <a:ext cx="1001833" cy="1001833"/>
            </a:xfrm>
            <a:prstGeom prst="ellipse">
              <a:avLst/>
            </a:prstGeom>
            <a:solidFill>
              <a:schemeClr val="accent1">
                <a:lumMod val="75000"/>
              </a:schemeClr>
            </a:solidFill>
            <a:ln>
              <a:noFill/>
            </a:ln>
            <a:effectLst>
              <a:outerShdw blurRad="44450" dist="27940" dir="5400000" algn="ctr">
                <a:srgbClr val="000000">
                  <a:alpha val="32000"/>
                </a:srgb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rgbClr val="FFC000"/>
                  </a:solidFill>
                </a:rPr>
                <a:t>活动招募</a:t>
              </a:r>
              <a:endParaRPr lang="zh-CN" altLang="en-US" b="1" dirty="0">
                <a:solidFill>
                  <a:srgbClr val="FFC000"/>
                </a:solidFill>
              </a:endParaRPr>
            </a:p>
          </p:txBody>
        </p:sp>
        <p:sp>
          <p:nvSpPr>
            <p:cNvPr id="15" name="椭圆 14"/>
            <p:cNvSpPr/>
            <p:nvPr/>
          </p:nvSpPr>
          <p:spPr>
            <a:xfrm>
              <a:off x="1869451" y="2830714"/>
              <a:ext cx="1001833" cy="1001833"/>
            </a:xfrm>
            <a:prstGeom prst="ellipse">
              <a:avLst/>
            </a:prstGeom>
            <a:solidFill>
              <a:schemeClr val="accent1">
                <a:lumMod val="75000"/>
              </a:scheme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rgbClr val="FFC000"/>
                  </a:solidFill>
                </a:rPr>
                <a:t>活动花絮</a:t>
              </a:r>
              <a:endParaRPr lang="zh-CN" altLang="en-US" b="1" dirty="0">
                <a:solidFill>
                  <a:srgbClr val="FFC000"/>
                </a:solidFill>
              </a:endParaRPr>
            </a:p>
          </p:txBody>
        </p:sp>
        <p:sp>
          <p:nvSpPr>
            <p:cNvPr id="16" name="椭圆 15"/>
            <p:cNvSpPr/>
            <p:nvPr/>
          </p:nvSpPr>
          <p:spPr>
            <a:xfrm>
              <a:off x="3650474" y="2884551"/>
              <a:ext cx="1001833" cy="1001833"/>
            </a:xfrm>
            <a:prstGeom prst="ellipse">
              <a:avLst/>
            </a:prstGeom>
            <a:solidFill>
              <a:schemeClr val="accent1">
                <a:lumMod val="75000"/>
              </a:scheme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rgbClr val="FFC000"/>
                  </a:solidFill>
                </a:rPr>
                <a:t>活动总结</a:t>
              </a:r>
              <a:endParaRPr lang="zh-CN" altLang="en-US" b="1" dirty="0">
                <a:solidFill>
                  <a:srgbClr val="FFC000"/>
                </a:solidFill>
              </a:endParaRPr>
            </a:p>
          </p:txBody>
        </p:sp>
      </p:grpSp>
    </p:spTree>
    <p:extLst>
      <p:ext uri="{BB962C8B-B14F-4D97-AF65-F5344CB8AC3E}">
        <p14:creationId xmlns:p14="http://schemas.microsoft.com/office/powerpoint/2010/main" val="31275085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下箭头标注 3"/>
          <p:cNvSpPr/>
          <p:nvPr/>
        </p:nvSpPr>
        <p:spPr>
          <a:xfrm>
            <a:off x="6156176" y="987574"/>
            <a:ext cx="2088232" cy="1944216"/>
          </a:xfrm>
          <a:prstGeom prst="downArrow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zh-CN" altLang="zh-CN" sz="1050" b="1" dirty="0">
              <a:solidFill>
                <a:srgbClr val="FFC000"/>
              </a:solidFill>
            </a:endParaRPr>
          </a:p>
        </p:txBody>
      </p:sp>
      <p:sp>
        <p:nvSpPr>
          <p:cNvPr id="7" name="TextBox 6"/>
          <p:cNvSpPr txBox="1"/>
          <p:nvPr/>
        </p:nvSpPr>
        <p:spPr>
          <a:xfrm>
            <a:off x="683568" y="3846629"/>
            <a:ext cx="2268252" cy="369332"/>
          </a:xfrm>
          <a:prstGeom prst="rect">
            <a:avLst/>
          </a:prstGeom>
          <a:noFill/>
        </p:spPr>
        <p:txBody>
          <a:bodyPr wrap="square" rtlCol="0">
            <a:spAutoFit/>
          </a:bodyPr>
          <a:lstStyle/>
          <a:p>
            <a:r>
              <a:rPr lang="zh-CN" altLang="en-US" b="1" dirty="0" smtClean="0">
                <a:solidFill>
                  <a:srgbClr val="C0504D"/>
                </a:solidFill>
              </a:rPr>
              <a:t>新栏目即将全新上线</a:t>
            </a:r>
            <a:endParaRPr lang="zh-CN" altLang="en-US" b="1" dirty="0">
              <a:solidFill>
                <a:srgbClr val="C0504D"/>
              </a:solidFill>
            </a:endParaRPr>
          </a:p>
        </p:txBody>
      </p:sp>
      <p:grpSp>
        <p:nvGrpSpPr>
          <p:cNvPr id="10" name="组合 9"/>
          <p:cNvGrpSpPr/>
          <p:nvPr/>
        </p:nvGrpSpPr>
        <p:grpSpPr>
          <a:xfrm>
            <a:off x="827584" y="987574"/>
            <a:ext cx="2520280" cy="1728192"/>
            <a:chOff x="827584" y="987574"/>
            <a:chExt cx="2448272" cy="1728192"/>
          </a:xfrm>
        </p:grpSpPr>
        <p:sp>
          <p:nvSpPr>
            <p:cNvPr id="2" name="右箭头标注 1"/>
            <p:cNvSpPr/>
            <p:nvPr/>
          </p:nvSpPr>
          <p:spPr>
            <a:xfrm>
              <a:off x="827584" y="987574"/>
              <a:ext cx="2448272" cy="1728192"/>
            </a:xfrm>
            <a:prstGeom prst="rightArrow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27584" y="987574"/>
              <a:ext cx="1584176" cy="415033"/>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3455876" y="987574"/>
            <a:ext cx="2448272" cy="1728192"/>
            <a:chOff x="827584" y="987574"/>
            <a:chExt cx="2448272" cy="1728192"/>
          </a:xfrm>
        </p:grpSpPr>
        <p:sp>
          <p:nvSpPr>
            <p:cNvPr id="12" name="右箭头标注 11"/>
            <p:cNvSpPr/>
            <p:nvPr/>
          </p:nvSpPr>
          <p:spPr>
            <a:xfrm>
              <a:off x="827584" y="987574"/>
              <a:ext cx="2448272" cy="1728192"/>
            </a:xfrm>
            <a:prstGeom prst="rightArrow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27584" y="987574"/>
              <a:ext cx="1584176" cy="415033"/>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smtClean="0"/>
                <a:t>《</a:t>
              </a:r>
              <a:r>
                <a:rPr lang="zh-CN" altLang="en-US" sz="1600" b="1" dirty="0" smtClean="0"/>
                <a:t>深入体验</a:t>
              </a:r>
              <a:r>
                <a:rPr lang="en-US" altLang="zh-CN" sz="1600" b="1" dirty="0" smtClean="0"/>
                <a:t>》</a:t>
              </a:r>
              <a:endParaRPr lang="zh-CN" altLang="en-US" sz="1600" b="1" dirty="0"/>
            </a:p>
          </p:txBody>
        </p:sp>
      </p:grpSp>
      <p:sp>
        <p:nvSpPr>
          <p:cNvPr id="14" name="矩形 13"/>
          <p:cNvSpPr/>
          <p:nvPr/>
        </p:nvSpPr>
        <p:spPr>
          <a:xfrm>
            <a:off x="6156175" y="1002653"/>
            <a:ext cx="2073277" cy="415033"/>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smtClean="0">
                <a:solidFill>
                  <a:schemeClr val="bg1"/>
                </a:solidFill>
              </a:rPr>
              <a:t>《</a:t>
            </a:r>
            <a:r>
              <a:rPr lang="zh-CN" altLang="en-US" sz="1600" b="1" dirty="0" smtClean="0">
                <a:solidFill>
                  <a:schemeClr val="bg1"/>
                </a:solidFill>
              </a:rPr>
              <a:t>新车前瞻</a:t>
            </a:r>
            <a:r>
              <a:rPr lang="en-US" altLang="zh-CN" sz="1600" b="1" dirty="0" smtClean="0">
                <a:solidFill>
                  <a:schemeClr val="bg1"/>
                </a:solidFill>
              </a:rPr>
              <a:t>》</a:t>
            </a:r>
            <a:endParaRPr lang="zh-CN" altLang="en-US" sz="1600" b="1" dirty="0">
              <a:solidFill>
                <a:schemeClr val="bg1"/>
              </a:solidFill>
            </a:endParaRPr>
          </a:p>
        </p:txBody>
      </p:sp>
      <p:grpSp>
        <p:nvGrpSpPr>
          <p:cNvPr id="15" name="组合 14"/>
          <p:cNvGrpSpPr/>
          <p:nvPr/>
        </p:nvGrpSpPr>
        <p:grpSpPr>
          <a:xfrm rot="10800000">
            <a:off x="5752654" y="3188464"/>
            <a:ext cx="2448272" cy="1728192"/>
            <a:chOff x="827584" y="987574"/>
            <a:chExt cx="2448272" cy="1728192"/>
          </a:xfrm>
        </p:grpSpPr>
        <p:sp>
          <p:nvSpPr>
            <p:cNvPr id="16" name="右箭头标注 15"/>
            <p:cNvSpPr/>
            <p:nvPr/>
          </p:nvSpPr>
          <p:spPr>
            <a:xfrm>
              <a:off x="827584" y="987574"/>
              <a:ext cx="2448272" cy="1728192"/>
            </a:xfrm>
            <a:prstGeom prst="rightArrow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10800000">
              <a:off x="827584" y="2295225"/>
              <a:ext cx="1584176" cy="415033"/>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rot="10800000">
            <a:off x="2987825" y="3167199"/>
            <a:ext cx="2448272" cy="1728192"/>
            <a:chOff x="827584" y="987574"/>
            <a:chExt cx="2448272" cy="1728192"/>
          </a:xfrm>
        </p:grpSpPr>
        <p:sp>
          <p:nvSpPr>
            <p:cNvPr id="19" name="右箭头标注 18"/>
            <p:cNvSpPr/>
            <p:nvPr/>
          </p:nvSpPr>
          <p:spPr>
            <a:xfrm>
              <a:off x="827584" y="987574"/>
              <a:ext cx="2448272" cy="1728192"/>
            </a:xfrm>
            <a:prstGeom prst="rightArrow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rot="10800000">
              <a:off x="827584" y="2295225"/>
              <a:ext cx="1584176" cy="415033"/>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smtClean="0">
                  <a:solidFill>
                    <a:schemeClr val="bg1"/>
                  </a:solidFill>
                </a:rPr>
                <a:t>《</a:t>
              </a:r>
              <a:r>
                <a:rPr lang="zh-CN" altLang="en-US" sz="1600" b="1" dirty="0" smtClean="0">
                  <a:solidFill>
                    <a:schemeClr val="bg1"/>
                  </a:solidFill>
                </a:rPr>
                <a:t>购买指导</a:t>
              </a:r>
              <a:r>
                <a:rPr lang="en-US" altLang="zh-CN" sz="1600" b="1" dirty="0" smtClean="0">
                  <a:solidFill>
                    <a:schemeClr val="bg1"/>
                  </a:solidFill>
                </a:rPr>
                <a:t>》</a:t>
              </a:r>
              <a:endParaRPr lang="zh-CN" altLang="en-US" sz="1600" b="1" dirty="0">
                <a:solidFill>
                  <a:schemeClr val="bg1"/>
                </a:solidFill>
              </a:endParaRPr>
            </a:p>
          </p:txBody>
        </p:sp>
      </p:grpSp>
      <p:sp>
        <p:nvSpPr>
          <p:cNvPr id="21" name="矩形 20"/>
          <p:cNvSpPr/>
          <p:nvPr/>
        </p:nvSpPr>
        <p:spPr>
          <a:xfrm>
            <a:off x="872716" y="1571187"/>
            <a:ext cx="1493912" cy="1077796"/>
          </a:xfrm>
          <a:prstGeom prst="rect">
            <a:avLst/>
          </a:prstGeom>
        </p:spPr>
        <p:txBody>
          <a:bodyPr wrap="square">
            <a:spAutoFit/>
          </a:bodyPr>
          <a:lstStyle/>
          <a:p>
            <a:pPr>
              <a:lnSpc>
                <a:spcPct val="150000"/>
              </a:lnSpc>
            </a:pPr>
            <a:r>
              <a:rPr lang="zh-CN" altLang="zh-CN" sz="1100" b="1" dirty="0">
                <a:solidFill>
                  <a:srgbClr val="FFC000"/>
                </a:solidFill>
              </a:rPr>
              <a:t>新车谍照、内饰谍照的第一手消息曝光，第一时间获取用户的关注度。</a:t>
            </a:r>
          </a:p>
        </p:txBody>
      </p:sp>
      <p:sp>
        <p:nvSpPr>
          <p:cNvPr id="22" name="矩形 21"/>
          <p:cNvSpPr/>
          <p:nvPr/>
        </p:nvSpPr>
        <p:spPr>
          <a:xfrm>
            <a:off x="1065674" y="956253"/>
            <a:ext cx="1005403" cy="417743"/>
          </a:xfrm>
          <a:prstGeom prst="rect">
            <a:avLst/>
          </a:prstGeom>
        </p:spPr>
        <p:txBody>
          <a:bodyPr wrap="none">
            <a:spAutoFit/>
          </a:bodyPr>
          <a:lstStyle/>
          <a:p>
            <a:pPr>
              <a:lnSpc>
                <a:spcPct val="150000"/>
              </a:lnSpc>
            </a:pPr>
            <a:r>
              <a:rPr lang="en-US" altLang="zh-CN" sz="1600" b="1" dirty="0">
                <a:solidFill>
                  <a:schemeClr val="bg1"/>
                </a:solidFill>
              </a:rPr>
              <a:t>《</a:t>
            </a:r>
            <a:r>
              <a:rPr lang="zh-CN" altLang="zh-CN" sz="1600" b="1" dirty="0">
                <a:solidFill>
                  <a:schemeClr val="bg1"/>
                </a:solidFill>
              </a:rPr>
              <a:t>谍讯</a:t>
            </a:r>
            <a:r>
              <a:rPr lang="en-US" altLang="zh-CN" sz="1600" b="1" dirty="0">
                <a:solidFill>
                  <a:schemeClr val="bg1"/>
                </a:solidFill>
              </a:rPr>
              <a:t>》</a:t>
            </a:r>
            <a:endParaRPr lang="zh-CN" altLang="zh-CN" sz="1400" b="1" dirty="0">
              <a:solidFill>
                <a:schemeClr val="bg1"/>
              </a:solidFill>
            </a:endParaRPr>
          </a:p>
        </p:txBody>
      </p:sp>
      <p:sp>
        <p:nvSpPr>
          <p:cNvPr id="24" name="矩形 23"/>
          <p:cNvSpPr/>
          <p:nvPr/>
        </p:nvSpPr>
        <p:spPr>
          <a:xfrm>
            <a:off x="3468871" y="1461139"/>
            <a:ext cx="1709936" cy="1275414"/>
          </a:xfrm>
          <a:prstGeom prst="rect">
            <a:avLst/>
          </a:prstGeom>
        </p:spPr>
        <p:txBody>
          <a:bodyPr wrap="square">
            <a:spAutoFit/>
          </a:bodyPr>
          <a:lstStyle/>
          <a:p>
            <a:pPr>
              <a:lnSpc>
                <a:spcPct val="150000"/>
              </a:lnSpc>
            </a:pPr>
            <a:r>
              <a:rPr lang="zh-CN" altLang="zh-CN" sz="1050" b="1" dirty="0">
                <a:solidFill>
                  <a:srgbClr val="FFC000"/>
                </a:solidFill>
              </a:rPr>
              <a:t>从新车到用车针对车辆或品牌的某一个特点进行深入的挖掘和体验，帮助用户更加深入系统的了解某一个部分的使用。</a:t>
            </a:r>
          </a:p>
        </p:txBody>
      </p:sp>
      <p:sp>
        <p:nvSpPr>
          <p:cNvPr id="25" name="矩形 24"/>
          <p:cNvSpPr/>
          <p:nvPr/>
        </p:nvSpPr>
        <p:spPr>
          <a:xfrm>
            <a:off x="6156175" y="1473046"/>
            <a:ext cx="2073277" cy="738664"/>
          </a:xfrm>
          <a:prstGeom prst="rect">
            <a:avLst/>
          </a:prstGeom>
        </p:spPr>
        <p:txBody>
          <a:bodyPr wrap="square">
            <a:spAutoFit/>
          </a:bodyPr>
          <a:lstStyle/>
          <a:p>
            <a:r>
              <a:rPr lang="zh-CN" altLang="zh-CN" sz="1050" b="1" dirty="0">
                <a:solidFill>
                  <a:srgbClr val="FFC000"/>
                </a:solidFill>
              </a:rPr>
              <a:t>对于即将发布和新发布的车型</a:t>
            </a:r>
            <a:r>
              <a:rPr lang="zh-CN" altLang="zh-CN" sz="1050" b="1" dirty="0" smtClean="0">
                <a:solidFill>
                  <a:srgbClr val="FFC000"/>
                </a:solidFill>
              </a:rPr>
              <a:t>进行</a:t>
            </a:r>
            <a:r>
              <a:rPr lang="zh-CN" altLang="zh-CN" sz="1050" b="1" dirty="0">
                <a:solidFill>
                  <a:srgbClr val="FFC000"/>
                </a:solidFill>
              </a:rPr>
              <a:t>全面的点评和解析，通过移动端进行快速的传播。满足用户更加深入的车辆信息获取。</a:t>
            </a:r>
          </a:p>
        </p:txBody>
      </p:sp>
      <p:sp>
        <p:nvSpPr>
          <p:cNvPr id="26" name="矩形 25"/>
          <p:cNvSpPr/>
          <p:nvPr/>
        </p:nvSpPr>
        <p:spPr>
          <a:xfrm>
            <a:off x="6693694" y="3221033"/>
            <a:ext cx="1415772" cy="338554"/>
          </a:xfrm>
          <a:prstGeom prst="rect">
            <a:avLst/>
          </a:prstGeom>
        </p:spPr>
        <p:txBody>
          <a:bodyPr wrap="none">
            <a:spAutoFit/>
          </a:bodyPr>
          <a:lstStyle/>
          <a:p>
            <a:pPr algn="ctr"/>
            <a:r>
              <a:rPr lang="en-US" altLang="zh-CN" sz="1600" b="1" dirty="0">
                <a:solidFill>
                  <a:schemeClr val="bg1"/>
                </a:solidFill>
              </a:rPr>
              <a:t>《</a:t>
            </a:r>
            <a:r>
              <a:rPr lang="zh-CN" altLang="en-US" sz="1600" b="1" dirty="0">
                <a:solidFill>
                  <a:schemeClr val="bg1"/>
                </a:solidFill>
              </a:rPr>
              <a:t>针锋相对</a:t>
            </a:r>
            <a:r>
              <a:rPr lang="en-US" altLang="zh-CN" sz="1600" b="1" dirty="0">
                <a:solidFill>
                  <a:schemeClr val="bg1"/>
                </a:solidFill>
              </a:rPr>
              <a:t>》</a:t>
            </a:r>
            <a:endParaRPr lang="zh-CN" altLang="en-US" sz="1600" b="1" dirty="0">
              <a:solidFill>
                <a:schemeClr val="bg1"/>
              </a:solidFill>
            </a:endParaRPr>
          </a:p>
        </p:txBody>
      </p:sp>
      <p:sp>
        <p:nvSpPr>
          <p:cNvPr id="27" name="矩形 26"/>
          <p:cNvSpPr/>
          <p:nvPr/>
        </p:nvSpPr>
        <p:spPr>
          <a:xfrm>
            <a:off x="6616750" y="3683228"/>
            <a:ext cx="1584176" cy="1219052"/>
          </a:xfrm>
          <a:prstGeom prst="rect">
            <a:avLst/>
          </a:prstGeom>
        </p:spPr>
        <p:txBody>
          <a:bodyPr wrap="square">
            <a:spAutoFit/>
          </a:bodyPr>
          <a:lstStyle/>
          <a:p>
            <a:pPr>
              <a:lnSpc>
                <a:spcPct val="150000"/>
              </a:lnSpc>
            </a:pPr>
            <a:r>
              <a:rPr lang="zh-CN" altLang="zh-CN" sz="1000" b="1" dirty="0">
                <a:solidFill>
                  <a:srgbClr val="FFC000"/>
                </a:solidFill>
              </a:rPr>
              <a:t>对热门车型以及用户高关注的两车进深入对比导购，解答用户疑虑，结合拆车坊的拆解数据。或根据热门话题进行选题策划</a:t>
            </a:r>
            <a:endParaRPr lang="zh-CN" altLang="en-US" sz="1000" b="1" dirty="0">
              <a:solidFill>
                <a:srgbClr val="FFC000"/>
              </a:solidFill>
            </a:endParaRPr>
          </a:p>
        </p:txBody>
      </p:sp>
      <p:sp>
        <p:nvSpPr>
          <p:cNvPr id="28" name="矩形 27"/>
          <p:cNvSpPr/>
          <p:nvPr/>
        </p:nvSpPr>
        <p:spPr>
          <a:xfrm>
            <a:off x="3851921" y="3716327"/>
            <a:ext cx="1584176" cy="1015663"/>
          </a:xfrm>
          <a:prstGeom prst="rect">
            <a:avLst/>
          </a:prstGeom>
        </p:spPr>
        <p:txBody>
          <a:bodyPr wrap="square">
            <a:spAutoFit/>
          </a:bodyPr>
          <a:lstStyle/>
          <a:p>
            <a:r>
              <a:rPr lang="zh-CN" altLang="zh-CN" sz="1000" b="1" dirty="0">
                <a:solidFill>
                  <a:srgbClr val="FFC000"/>
                </a:solidFill>
              </a:rPr>
              <a:t>针对单车进行购买推荐，帮助用户快速了解各个车型之间的配置差异；以及推荐给用户最值得购买的车型；并关联渠道报价和电商平台</a:t>
            </a:r>
            <a:endParaRPr lang="zh-CN" altLang="en-US" sz="1000" b="1" dirty="0">
              <a:solidFill>
                <a:srgbClr val="FFC000"/>
              </a:solidFill>
            </a:endParaRPr>
          </a:p>
        </p:txBody>
      </p:sp>
      <p:sp>
        <p:nvSpPr>
          <p:cNvPr id="30" name="TextBox 29"/>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车讯网</a:t>
            </a:r>
            <a:endParaRPr lang="zh-CN" altLang="en-US" sz="2000" b="1" dirty="0">
              <a:solidFill>
                <a:schemeClr val="bg1"/>
              </a:solidFill>
            </a:endParaRPr>
          </a:p>
        </p:txBody>
      </p:sp>
    </p:spTree>
    <p:extLst>
      <p:ext uri="{BB962C8B-B14F-4D97-AF65-F5344CB8AC3E}">
        <p14:creationId xmlns:p14="http://schemas.microsoft.com/office/powerpoint/2010/main" val="1077110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bwMode="auto">
          <a:xfrm>
            <a:off x="4954427" y="3743913"/>
            <a:ext cx="3740969" cy="1026657"/>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tx1"/>
              </a:solidFill>
              <a:latin typeface="微软雅黑" pitchFamily="34" charset="-122"/>
              <a:ea typeface="微软雅黑" pitchFamily="34" charset="-122"/>
            </a:endParaRPr>
          </a:p>
        </p:txBody>
      </p:sp>
      <p:sp>
        <p:nvSpPr>
          <p:cNvPr id="14" name="矩形 13"/>
          <p:cNvSpPr/>
          <p:nvPr/>
        </p:nvSpPr>
        <p:spPr>
          <a:xfrm>
            <a:off x="3679910" y="1151801"/>
            <a:ext cx="5365260" cy="10588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fontAlgn="auto">
              <a:lnSpc>
                <a:spcPct val="150000"/>
              </a:lnSpc>
              <a:spcBef>
                <a:spcPts val="0"/>
              </a:spcBef>
              <a:spcAft>
                <a:spcPts val="0"/>
              </a:spcAft>
              <a:defRPr/>
            </a:pPr>
            <a:r>
              <a:rPr lang="zh-CN" altLang="en-US" sz="2000" b="1" dirty="0" smtClean="0">
                <a:solidFill>
                  <a:schemeClr val="accent2"/>
                </a:solidFill>
                <a:effectLst>
                  <a:outerShdw blurRad="38100" dist="38100" dir="2700000" algn="tl">
                    <a:srgbClr val="000000">
                      <a:alpha val="43137"/>
                    </a:srgbClr>
                  </a:outerShdw>
                </a:effectLst>
                <a:latin typeface="微软雅黑" pitchFamily="34" charset="-122"/>
                <a:ea typeface="微软雅黑" pitchFamily="34" charset="-122"/>
              </a:rPr>
              <a:t>车讯网拥有数以千万计的高价值有效汽车用户</a:t>
            </a:r>
            <a:endParaRPr lang="en-US" altLang="zh-CN" sz="2000" b="1" dirty="0">
              <a:solidFill>
                <a:schemeClr val="accent2"/>
              </a:solidFill>
              <a:effectLst>
                <a:outerShdw blurRad="38100" dist="38100" dir="2700000" algn="tl">
                  <a:srgbClr val="000000">
                    <a:alpha val="43137"/>
                  </a:srgbClr>
                </a:outerShdw>
              </a:effectLst>
              <a:latin typeface="微软雅黑" pitchFamily="34" charset="-122"/>
              <a:ea typeface="微软雅黑" pitchFamily="34" charset="-122"/>
            </a:endParaRPr>
          </a:p>
          <a:p>
            <a:pPr fontAlgn="auto">
              <a:lnSpc>
                <a:spcPct val="150000"/>
              </a:lnSpc>
              <a:spcBef>
                <a:spcPts val="0"/>
              </a:spcBef>
              <a:spcAft>
                <a:spcPts val="0"/>
              </a:spcAft>
              <a:defRPr/>
            </a:pPr>
            <a:r>
              <a:rPr lang="zh-CN" altLang="en-US" sz="1400" b="1" dirty="0" smtClean="0">
                <a:solidFill>
                  <a:srgbClr val="376092"/>
                </a:solidFill>
                <a:latin typeface="微软雅黑" pitchFamily="34" charset="-122"/>
                <a:ea typeface="微软雅黑" pitchFamily="34" charset="-122"/>
              </a:rPr>
              <a:t>目前，车讯网的</a:t>
            </a:r>
            <a:r>
              <a:rPr lang="en-US" altLang="zh-CN" sz="1400" b="1" dirty="0" smtClean="0">
                <a:solidFill>
                  <a:srgbClr val="376092"/>
                </a:solidFill>
                <a:latin typeface="微软雅黑" pitchFamily="34" charset="-122"/>
                <a:ea typeface="微软雅黑" pitchFamily="34" charset="-122"/>
              </a:rPr>
              <a:t>PV</a:t>
            </a:r>
            <a:r>
              <a:rPr lang="zh-CN" altLang="en-US" sz="1400" b="1" dirty="0" smtClean="0">
                <a:solidFill>
                  <a:srgbClr val="376092"/>
                </a:solidFill>
                <a:latin typeface="微软雅黑" pitchFamily="34" charset="-122"/>
                <a:ea typeface="微软雅黑" pitchFamily="34" charset="-122"/>
              </a:rPr>
              <a:t>数最高已接近</a:t>
            </a:r>
            <a:r>
              <a:rPr lang="en-US" altLang="zh-CN" sz="1600" b="1" dirty="0" smtClean="0">
                <a:solidFill>
                  <a:srgbClr val="C0504D"/>
                </a:solidFill>
                <a:latin typeface="微软雅黑" pitchFamily="34" charset="-122"/>
                <a:ea typeface="微软雅黑" pitchFamily="34" charset="-122"/>
              </a:rPr>
              <a:t>3500</a:t>
            </a:r>
            <a:r>
              <a:rPr lang="zh-CN" altLang="en-US" sz="1600" b="1" dirty="0" smtClean="0">
                <a:solidFill>
                  <a:srgbClr val="C0504D"/>
                </a:solidFill>
                <a:latin typeface="微软雅黑" pitchFamily="34" charset="-122"/>
                <a:ea typeface="微软雅黑" pitchFamily="34" charset="-122"/>
              </a:rPr>
              <a:t>万</a:t>
            </a:r>
            <a:r>
              <a:rPr lang="zh-CN" altLang="en-US" sz="1400" b="1" dirty="0" smtClean="0">
                <a:solidFill>
                  <a:srgbClr val="376092"/>
                </a:solidFill>
                <a:latin typeface="微软雅黑" pitchFamily="34" charset="-122"/>
                <a:ea typeface="微软雅黑" pitchFamily="34" charset="-122"/>
              </a:rPr>
              <a:t>，</a:t>
            </a:r>
            <a:r>
              <a:rPr lang="en-US" altLang="zh-CN" sz="1400" b="1" dirty="0" smtClean="0">
                <a:solidFill>
                  <a:srgbClr val="376092"/>
                </a:solidFill>
                <a:latin typeface="微软雅黑" pitchFamily="34" charset="-122"/>
                <a:ea typeface="微软雅黑" pitchFamily="34" charset="-122"/>
              </a:rPr>
              <a:t>UV</a:t>
            </a:r>
            <a:r>
              <a:rPr lang="zh-CN" altLang="en-US" sz="1400" b="1" dirty="0" smtClean="0">
                <a:solidFill>
                  <a:srgbClr val="376092"/>
                </a:solidFill>
                <a:latin typeface="微软雅黑" pitchFamily="34" charset="-122"/>
                <a:ea typeface="微软雅黑" pitchFamily="34" charset="-122"/>
              </a:rPr>
              <a:t>数超过</a:t>
            </a:r>
            <a:r>
              <a:rPr lang="en-US" altLang="zh-CN" sz="1600" b="1" dirty="0" smtClean="0">
                <a:solidFill>
                  <a:srgbClr val="C0504D"/>
                </a:solidFill>
                <a:latin typeface="微软雅黑" pitchFamily="34" charset="-122"/>
                <a:ea typeface="微软雅黑" pitchFamily="34" charset="-122"/>
              </a:rPr>
              <a:t>700</a:t>
            </a:r>
            <a:r>
              <a:rPr lang="zh-CN" altLang="en-US" sz="1600" b="1" dirty="0" smtClean="0">
                <a:solidFill>
                  <a:srgbClr val="C0504D"/>
                </a:solidFill>
                <a:latin typeface="微软雅黑" pitchFamily="34" charset="-122"/>
                <a:ea typeface="微软雅黑" pitchFamily="34" charset="-122"/>
              </a:rPr>
              <a:t>万</a:t>
            </a:r>
            <a:r>
              <a:rPr lang="zh-CN" altLang="en-US" sz="1400" b="1" dirty="0" smtClean="0">
                <a:solidFill>
                  <a:srgbClr val="376092"/>
                </a:solidFill>
                <a:latin typeface="微软雅黑" pitchFamily="34" charset="-122"/>
                <a:ea typeface="微软雅黑" pitchFamily="34" charset="-122"/>
              </a:rPr>
              <a:t>。</a:t>
            </a:r>
            <a:endParaRPr lang="en-US" altLang="zh-CN" sz="1400" b="1" dirty="0" smtClean="0">
              <a:solidFill>
                <a:srgbClr val="376092"/>
              </a:solidFill>
              <a:latin typeface="微软雅黑" pitchFamily="34" charset="-122"/>
              <a:ea typeface="微软雅黑" pitchFamily="34" charset="-122"/>
            </a:endParaRPr>
          </a:p>
          <a:p>
            <a:pPr lvl="0">
              <a:lnSpc>
                <a:spcPct val="150000"/>
              </a:lnSpc>
              <a:defRPr/>
            </a:pPr>
            <a:r>
              <a:rPr lang="zh-CN" altLang="en-US" sz="800" b="1" dirty="0">
                <a:solidFill>
                  <a:prstClr val="black"/>
                </a:solidFill>
                <a:latin typeface="微软雅黑" pitchFamily="34" charset="-122"/>
                <a:ea typeface="微软雅黑" pitchFamily="34" charset="-122"/>
              </a:rPr>
              <a:t>数据来源：</a:t>
            </a:r>
            <a:r>
              <a:rPr lang="en-US" altLang="zh-CN" sz="800" b="1" dirty="0" err="1">
                <a:solidFill>
                  <a:prstClr val="black"/>
                </a:solidFill>
                <a:latin typeface="微软雅黑" pitchFamily="34" charset="-122"/>
                <a:ea typeface="微软雅黑" pitchFamily="34" charset="-122"/>
              </a:rPr>
              <a:t>iUserTracker</a:t>
            </a:r>
            <a:r>
              <a:rPr lang="en-US" altLang="zh-CN" sz="800" b="1" dirty="0">
                <a:solidFill>
                  <a:prstClr val="black"/>
                </a:solidFill>
                <a:latin typeface="微软雅黑" pitchFamily="34" charset="-122"/>
                <a:ea typeface="微软雅黑" pitchFamily="34" charset="-122"/>
              </a:rPr>
              <a:t>    </a:t>
            </a:r>
            <a:r>
              <a:rPr lang="zh-CN" altLang="en-US" sz="800" b="1" dirty="0">
                <a:solidFill>
                  <a:prstClr val="black"/>
                </a:solidFill>
                <a:latin typeface="微软雅黑" pitchFamily="34" charset="-122"/>
                <a:ea typeface="微软雅黑" pitchFamily="34" charset="-122"/>
              </a:rPr>
              <a:t>有效汽车用户包括潜在购车用户、准购车用户、汽车爱好者</a:t>
            </a:r>
          </a:p>
          <a:p>
            <a:pPr fontAlgn="auto">
              <a:lnSpc>
                <a:spcPct val="150000"/>
              </a:lnSpc>
              <a:spcBef>
                <a:spcPts val="0"/>
              </a:spcBef>
              <a:spcAft>
                <a:spcPts val="0"/>
              </a:spcAft>
              <a:defRPr/>
            </a:pPr>
            <a:endParaRPr lang="en-US" altLang="zh-CN" sz="2000" b="1" dirty="0" smtClean="0">
              <a:solidFill>
                <a:schemeClr val="accent2"/>
              </a:solidFill>
              <a:effectLst>
                <a:outerShdw blurRad="38100" dist="38100" dir="2700000" algn="tl">
                  <a:srgbClr val="000000">
                    <a:alpha val="43137"/>
                  </a:srgbClr>
                </a:outerShdw>
              </a:effectLst>
              <a:latin typeface="微软雅黑" pitchFamily="34" charset="-122"/>
              <a:ea typeface="微软雅黑" pitchFamily="34" charset="-122"/>
            </a:endParaRPr>
          </a:p>
        </p:txBody>
      </p:sp>
      <p:pic>
        <p:nvPicPr>
          <p:cNvPr id="1027" name="Picture 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87706" y="2324673"/>
            <a:ext cx="3420000" cy="1166394"/>
          </a:xfrm>
          <a:prstGeom prst="rect">
            <a:avLst/>
          </a:prstGeom>
          <a:ln>
            <a:noFill/>
          </a:ln>
          <a:effectLst>
            <a:outerShdw blurRad="292100" dist="139700" dir="2700000" algn="tl" rotWithShape="0">
              <a:srgbClr val="333333">
                <a:alpha val="65000"/>
              </a:srgbClr>
            </a:outerShdw>
          </a:effectLst>
        </p:spPr>
      </p:pic>
      <p:sp>
        <p:nvSpPr>
          <p:cNvPr id="36" name="矩形 35"/>
          <p:cNvSpPr/>
          <p:nvPr/>
        </p:nvSpPr>
        <p:spPr>
          <a:xfrm>
            <a:off x="187706" y="1419622"/>
            <a:ext cx="2952328" cy="523220"/>
          </a:xfrm>
          <a:prstGeom prst="rect">
            <a:avLst/>
          </a:prstGeom>
        </p:spPr>
        <p:txBody>
          <a:bodyPr wrap="square">
            <a:spAutoFit/>
          </a:bodyPr>
          <a:lstStyle/>
          <a:p>
            <a:pPr fontAlgn="auto">
              <a:spcBef>
                <a:spcPts val="0"/>
              </a:spcBef>
              <a:spcAft>
                <a:spcPts val="0"/>
              </a:spcAft>
              <a:defRPr/>
            </a:pPr>
            <a:r>
              <a:rPr lang="zh-CN" altLang="en-US" sz="1100" b="1" dirty="0" smtClean="0">
                <a:solidFill>
                  <a:srgbClr val="376092"/>
                </a:solidFill>
                <a:latin typeface="微软雅黑" pitchFamily="34" charset="-122"/>
                <a:ea typeface="微软雅黑" pitchFamily="34" charset="-122"/>
              </a:rPr>
              <a:t>车讯用户人群中</a:t>
            </a:r>
            <a:r>
              <a:rPr lang="en-US" altLang="zh-CN" sz="1100" b="1" dirty="0" smtClean="0">
                <a:solidFill>
                  <a:srgbClr val="376092"/>
                </a:solidFill>
                <a:latin typeface="微软雅黑" pitchFamily="34" charset="-122"/>
                <a:ea typeface="微软雅黑" pitchFamily="34" charset="-122"/>
              </a:rPr>
              <a:t>20-40</a:t>
            </a:r>
            <a:r>
              <a:rPr lang="zh-CN" altLang="en-US" sz="1100" b="1" dirty="0" smtClean="0">
                <a:solidFill>
                  <a:srgbClr val="376092"/>
                </a:solidFill>
                <a:latin typeface="微软雅黑" pitchFamily="34" charset="-122"/>
                <a:ea typeface="微软雅黑" pitchFamily="34" charset="-122"/>
              </a:rPr>
              <a:t>岁的用户占</a:t>
            </a:r>
            <a:r>
              <a:rPr lang="en-US" altLang="zh-CN" sz="1400" b="1" dirty="0" smtClean="0">
                <a:solidFill>
                  <a:schemeClr val="accent2"/>
                </a:solidFill>
                <a:latin typeface="微软雅黑" pitchFamily="34" charset="-122"/>
                <a:ea typeface="微软雅黑" pitchFamily="34" charset="-122"/>
              </a:rPr>
              <a:t>71.53%</a:t>
            </a:r>
            <a:endParaRPr lang="en-US" altLang="zh-CN" sz="1050" b="1" dirty="0" smtClean="0">
              <a:solidFill>
                <a:schemeClr val="accent2"/>
              </a:solidFill>
              <a:latin typeface="微软雅黑" pitchFamily="34" charset="-122"/>
              <a:ea typeface="微软雅黑" pitchFamily="34" charset="-122"/>
            </a:endParaRPr>
          </a:p>
          <a:p>
            <a:pPr fontAlgn="auto">
              <a:spcBef>
                <a:spcPts val="0"/>
              </a:spcBef>
              <a:spcAft>
                <a:spcPts val="0"/>
              </a:spcAft>
              <a:defRPr/>
            </a:pPr>
            <a:r>
              <a:rPr lang="zh-CN" altLang="en-US" sz="1100" dirty="0" smtClean="0">
                <a:solidFill>
                  <a:srgbClr val="376092"/>
                </a:solidFill>
                <a:latin typeface="微软雅黑" pitchFamily="34" charset="-122"/>
                <a:ea typeface="微软雅黑" pitchFamily="34" charset="-122"/>
              </a:rPr>
              <a:t>男性用户占</a:t>
            </a:r>
            <a:r>
              <a:rPr lang="en-US" altLang="zh-CN" sz="1400" b="1" dirty="0" smtClean="0">
                <a:solidFill>
                  <a:schemeClr val="accent2"/>
                </a:solidFill>
                <a:latin typeface="微软雅黑" pitchFamily="34" charset="-122"/>
                <a:ea typeface="微软雅黑" pitchFamily="34" charset="-122"/>
              </a:rPr>
              <a:t>71.81%</a:t>
            </a:r>
            <a:endParaRPr lang="zh-CN" altLang="en-US" sz="1400" b="1" dirty="0">
              <a:solidFill>
                <a:schemeClr val="accent2"/>
              </a:solidFill>
              <a:latin typeface="微软雅黑" pitchFamily="34" charset="-122"/>
              <a:ea typeface="微软雅黑" pitchFamily="34" charset="-122"/>
            </a:endParaRPr>
          </a:p>
        </p:txBody>
      </p:sp>
      <p:sp>
        <p:nvSpPr>
          <p:cNvPr id="11" name="TextBox 10"/>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车讯网</a:t>
            </a:r>
            <a:endParaRPr lang="zh-CN" altLang="en-US" sz="2000" b="1" dirty="0">
              <a:solidFill>
                <a:schemeClr val="bg1"/>
              </a:solidFill>
            </a:endParaRPr>
          </a:p>
        </p:txBody>
      </p:sp>
      <p:sp>
        <p:nvSpPr>
          <p:cNvPr id="12" name="五边形 11"/>
          <p:cNvSpPr/>
          <p:nvPr/>
        </p:nvSpPr>
        <p:spPr>
          <a:xfrm>
            <a:off x="5599" y="920213"/>
            <a:ext cx="3563888" cy="360040"/>
          </a:xfrm>
          <a:prstGeom prst="homePlat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t>内容是吸引用户的重要手段</a:t>
            </a:r>
            <a:endParaRPr lang="zh-CN" altLang="en-US" b="1"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706" y="3757290"/>
            <a:ext cx="3381781" cy="6213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5" name="图表 14"/>
          <p:cNvGraphicFramePr>
            <a:graphicFrameLocks/>
          </p:cNvGraphicFramePr>
          <p:nvPr>
            <p:extLst>
              <p:ext uri="{D42A27DB-BD31-4B8C-83A1-F6EECF244321}">
                <p14:modId xmlns:p14="http://schemas.microsoft.com/office/powerpoint/2010/main" val="2877946638"/>
              </p:ext>
            </p:extLst>
          </p:nvPr>
        </p:nvGraphicFramePr>
        <p:xfrm>
          <a:off x="3680066" y="2432667"/>
          <a:ext cx="5365104" cy="264924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14437406"/>
      </p:ext>
    </p:extLst>
  </p:cSld>
  <p:clrMapOvr>
    <a:masterClrMapping/>
  </p:clrMapOvr>
  <p:transition>
    <p:cu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787774"/>
            <a:ext cx="9144000" cy="50405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4" name="图表 3"/>
          <p:cNvGraphicFramePr/>
          <p:nvPr>
            <p:extLst>
              <p:ext uri="{D42A27DB-BD31-4B8C-83A1-F6EECF244321}">
                <p14:modId xmlns:p14="http://schemas.microsoft.com/office/powerpoint/2010/main" val="3251013152"/>
              </p:ext>
            </p:extLst>
          </p:nvPr>
        </p:nvGraphicFramePr>
        <p:xfrm>
          <a:off x="267655" y="987574"/>
          <a:ext cx="3528392" cy="192824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图表 5"/>
          <p:cNvGraphicFramePr/>
          <p:nvPr>
            <p:extLst>
              <p:ext uri="{D42A27DB-BD31-4B8C-83A1-F6EECF244321}">
                <p14:modId xmlns:p14="http://schemas.microsoft.com/office/powerpoint/2010/main" val="3803225301"/>
              </p:ext>
            </p:extLst>
          </p:nvPr>
        </p:nvGraphicFramePr>
        <p:xfrm>
          <a:off x="4499992" y="915566"/>
          <a:ext cx="4104456" cy="2016224"/>
        </p:xfrm>
        <a:graphic>
          <a:graphicData uri="http://schemas.openxmlformats.org/drawingml/2006/chart">
            <c:chart xmlns:c="http://schemas.openxmlformats.org/drawingml/2006/chart" xmlns:r="http://schemas.openxmlformats.org/officeDocument/2006/relationships" r:id="rId3"/>
          </a:graphicData>
        </a:graphic>
      </p:graphicFrame>
      <p:sp>
        <p:nvSpPr>
          <p:cNvPr id="7" name="矩形 6"/>
          <p:cNvSpPr/>
          <p:nvPr/>
        </p:nvSpPr>
        <p:spPr>
          <a:xfrm>
            <a:off x="107504" y="2787774"/>
            <a:ext cx="9036496"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fontAlgn="auto">
              <a:lnSpc>
                <a:spcPct val="150000"/>
              </a:lnSpc>
              <a:spcBef>
                <a:spcPts val="0"/>
              </a:spcBef>
              <a:spcAft>
                <a:spcPts val="0"/>
              </a:spcAft>
              <a:defRPr/>
            </a:pPr>
            <a:r>
              <a:rPr lang="zh-CN" altLang="en-US" sz="1100" b="1" dirty="0" smtClean="0">
                <a:solidFill>
                  <a:schemeClr val="accent1">
                    <a:lumMod val="75000"/>
                  </a:schemeClr>
                </a:solidFill>
                <a:latin typeface="微软雅黑" pitchFamily="34" charset="-122"/>
                <a:ea typeface="微软雅黑" pitchFamily="34" charset="-122"/>
              </a:rPr>
              <a:t>根据统计显示用户停留页面数量以</a:t>
            </a:r>
            <a:r>
              <a:rPr lang="en-US" altLang="zh-CN" sz="1100" b="1" dirty="0" smtClean="0">
                <a:solidFill>
                  <a:srgbClr val="C0504D"/>
                </a:solidFill>
                <a:latin typeface="微软雅黑" pitchFamily="34" charset="-122"/>
                <a:ea typeface="微软雅黑" pitchFamily="34" charset="-122"/>
              </a:rPr>
              <a:t>3-4</a:t>
            </a:r>
            <a:r>
              <a:rPr lang="zh-CN" altLang="en-US" sz="1100" b="1" dirty="0" smtClean="0">
                <a:solidFill>
                  <a:srgbClr val="C0504D"/>
                </a:solidFill>
                <a:latin typeface="微软雅黑" pitchFamily="34" charset="-122"/>
                <a:ea typeface="微软雅黑" pitchFamily="34" charset="-122"/>
              </a:rPr>
              <a:t>页</a:t>
            </a:r>
            <a:r>
              <a:rPr lang="zh-CN" altLang="en-US" sz="1100" b="1" dirty="0" smtClean="0">
                <a:solidFill>
                  <a:schemeClr val="accent1">
                    <a:lumMod val="75000"/>
                  </a:schemeClr>
                </a:solidFill>
                <a:latin typeface="微软雅黑" pitchFamily="34" charset="-122"/>
                <a:ea typeface="微软雅黑" pitchFamily="34" charset="-122"/>
              </a:rPr>
              <a:t>为最多，占比约为</a:t>
            </a:r>
            <a:r>
              <a:rPr lang="en-US" altLang="zh-CN" sz="1100" b="1" dirty="0" smtClean="0">
                <a:solidFill>
                  <a:srgbClr val="C0504D"/>
                </a:solidFill>
                <a:latin typeface="微软雅黑" pitchFamily="34" charset="-122"/>
                <a:ea typeface="微软雅黑" pitchFamily="34" charset="-122"/>
              </a:rPr>
              <a:t>83.49%</a:t>
            </a:r>
            <a:r>
              <a:rPr lang="zh-CN" altLang="en-US" sz="1100" b="1" dirty="0" smtClean="0">
                <a:solidFill>
                  <a:schemeClr val="accent1">
                    <a:lumMod val="75000"/>
                  </a:schemeClr>
                </a:solidFill>
                <a:latin typeface="微软雅黑" pitchFamily="34" charset="-122"/>
                <a:ea typeface="微软雅黑" pitchFamily="34" charset="-122"/>
              </a:rPr>
              <a:t>符合互联网用户的浏览习惯也说明车讯网充分了解用户使用习惯和特点，吸引大批用户</a:t>
            </a:r>
            <a:endParaRPr lang="en-US" altLang="zh-CN" sz="1100" b="1" dirty="0" smtClean="0">
              <a:solidFill>
                <a:schemeClr val="accent1">
                  <a:lumMod val="75000"/>
                </a:schemeClr>
              </a:solidFill>
              <a:latin typeface="微软雅黑" pitchFamily="34" charset="-122"/>
              <a:ea typeface="微软雅黑" pitchFamily="34" charset="-122"/>
            </a:endParaRPr>
          </a:p>
        </p:txBody>
      </p:sp>
      <p:sp>
        <p:nvSpPr>
          <p:cNvPr id="8" name="TextBox 7"/>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车讯网</a:t>
            </a:r>
            <a:endParaRPr lang="zh-CN" altLang="en-US" sz="2000" b="1" dirty="0">
              <a:solidFill>
                <a:schemeClr val="bg1"/>
              </a:solidFill>
            </a:endParaRPr>
          </a:p>
        </p:txBody>
      </p:sp>
      <p:graphicFrame>
        <p:nvGraphicFramePr>
          <p:cNvPr id="9" name="图表 8"/>
          <p:cNvGraphicFramePr/>
          <p:nvPr>
            <p:extLst>
              <p:ext uri="{D42A27DB-BD31-4B8C-83A1-F6EECF244321}">
                <p14:modId xmlns:p14="http://schemas.microsoft.com/office/powerpoint/2010/main" val="988626401"/>
              </p:ext>
            </p:extLst>
          </p:nvPr>
        </p:nvGraphicFramePr>
        <p:xfrm>
          <a:off x="539552" y="3363838"/>
          <a:ext cx="7992888" cy="158417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775069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五边形 2"/>
          <p:cNvSpPr/>
          <p:nvPr/>
        </p:nvSpPr>
        <p:spPr>
          <a:xfrm>
            <a:off x="3563888" y="1639409"/>
            <a:ext cx="1944216" cy="1580413"/>
          </a:xfrm>
          <a:prstGeom prst="pent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zh-CN" sz="4000" b="1" dirty="0" smtClean="0">
                <a:latin typeface="Gungsuh" pitchFamily="18" charset="-127"/>
                <a:ea typeface="Gungsuh" pitchFamily="18" charset="-127"/>
              </a:rPr>
              <a:t>2</a:t>
            </a:r>
            <a:endParaRPr lang="zh-CN" altLang="en-US" sz="4000" b="1" dirty="0">
              <a:latin typeface="Gungsuh" pitchFamily="18" charset="-127"/>
              <a:ea typeface="Gungsuh" pitchFamily="18" charset="-127"/>
            </a:endParaRPr>
          </a:p>
        </p:txBody>
      </p:sp>
      <p:sp>
        <p:nvSpPr>
          <p:cNvPr id="4" name="矩形 3"/>
          <p:cNvSpPr/>
          <p:nvPr/>
        </p:nvSpPr>
        <p:spPr>
          <a:xfrm>
            <a:off x="0" y="2715766"/>
            <a:ext cx="9144000" cy="64807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t>车讯互联</a:t>
            </a:r>
            <a:r>
              <a:rPr lang="en-US" altLang="zh-CN" sz="2800" b="1" dirty="0"/>
              <a:t>·</a:t>
            </a:r>
            <a:r>
              <a:rPr lang="zh-CN" altLang="en-US" sz="2800" b="1" dirty="0"/>
              <a:t>拆车坊</a:t>
            </a:r>
          </a:p>
        </p:txBody>
      </p:sp>
    </p:spTree>
    <p:extLst>
      <p:ext uri="{BB962C8B-B14F-4D97-AF65-F5344CB8AC3E}">
        <p14:creationId xmlns:p14="http://schemas.microsoft.com/office/powerpoint/2010/main" val="2064414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223706" y="2011999"/>
            <a:ext cx="2304256" cy="87440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1128238"/>
            <a:ext cx="3570490" cy="537216"/>
          </a:xfrm>
          <a:prstGeom prst="rect">
            <a:avLst/>
          </a:prstGeom>
          <a:solidFill>
            <a:srgbClr val="3760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1050" b="1" dirty="0">
                <a:solidFill>
                  <a:srgbClr val="FFC000"/>
                </a:solidFill>
              </a:rPr>
              <a:t>C-NCAP</a:t>
            </a:r>
            <a:r>
              <a:rPr lang="zh-CN" altLang="en-US" sz="1050" b="1" dirty="0">
                <a:solidFill>
                  <a:srgbClr val="FFC000"/>
                </a:solidFill>
              </a:rPr>
              <a:t>评分是通过碰撞测试来检测车辆的安全性能，其结果是通过星级评定来体现</a:t>
            </a:r>
            <a:endParaRPr lang="en-US" altLang="zh-CN" sz="1050" b="1" dirty="0">
              <a:solidFill>
                <a:srgbClr val="FFC000"/>
              </a:solidFill>
            </a:endParaRPr>
          </a:p>
        </p:txBody>
      </p:sp>
      <p:sp>
        <p:nvSpPr>
          <p:cNvPr id="69" name="矩形 68"/>
          <p:cNvSpPr/>
          <p:nvPr/>
        </p:nvSpPr>
        <p:spPr>
          <a:xfrm>
            <a:off x="3223706" y="2011999"/>
            <a:ext cx="2304256" cy="874407"/>
          </a:xfrm>
          <a:prstGeom prst="rect">
            <a:avLst/>
          </a:prstGeom>
        </p:spPr>
        <p:txBody>
          <a:bodyPr wrap="square">
            <a:spAutoFit/>
          </a:bodyPr>
          <a:lstStyle/>
          <a:p>
            <a:pPr>
              <a:lnSpc>
                <a:spcPct val="150000"/>
              </a:lnSpc>
            </a:pPr>
            <a:r>
              <a:rPr lang="zh-CN" altLang="en-US" b="1" dirty="0" smtClean="0">
                <a:solidFill>
                  <a:schemeClr val="accent1">
                    <a:lumMod val="75000"/>
                  </a:schemeClr>
                </a:solidFill>
                <a:latin typeface="微软雅黑" pitchFamily="34" charset="-122"/>
                <a:ea typeface="微软雅黑" pitchFamily="34" charset="-122"/>
              </a:rPr>
              <a:t>前者</a:t>
            </a:r>
            <a:r>
              <a:rPr lang="zh-CN" altLang="zh-CN" b="1" dirty="0" smtClean="0">
                <a:solidFill>
                  <a:schemeClr val="accent1">
                    <a:lumMod val="75000"/>
                  </a:schemeClr>
                </a:solidFill>
                <a:latin typeface="微软雅黑" pitchFamily="34" charset="-122"/>
                <a:ea typeface="微软雅黑" pitchFamily="34" charset="-122"/>
              </a:rPr>
              <a:t>在于碰撞，</a:t>
            </a:r>
            <a:r>
              <a:rPr lang="zh-CN" altLang="en-US" b="1" dirty="0" smtClean="0">
                <a:solidFill>
                  <a:schemeClr val="accent1">
                    <a:lumMod val="75000"/>
                  </a:schemeClr>
                </a:solidFill>
                <a:latin typeface="微软雅黑" pitchFamily="34" charset="-122"/>
                <a:ea typeface="微软雅黑" pitchFamily="34" charset="-122"/>
              </a:rPr>
              <a:t>后者</a:t>
            </a:r>
            <a:r>
              <a:rPr lang="zh-CN" altLang="zh-CN" b="1" dirty="0" smtClean="0">
                <a:solidFill>
                  <a:schemeClr val="accent1">
                    <a:lumMod val="75000"/>
                  </a:schemeClr>
                </a:solidFill>
                <a:latin typeface="微软雅黑" pitchFamily="34" charset="-122"/>
                <a:ea typeface="微软雅黑" pitchFamily="34" charset="-122"/>
              </a:rPr>
              <a:t>在于</a:t>
            </a:r>
            <a:r>
              <a:rPr lang="zh-CN" altLang="en-US" b="1" dirty="0" smtClean="0">
                <a:solidFill>
                  <a:schemeClr val="accent1">
                    <a:lumMod val="75000"/>
                  </a:schemeClr>
                </a:solidFill>
                <a:latin typeface="微软雅黑" pitchFamily="34" charset="-122"/>
                <a:ea typeface="微软雅黑" pitchFamily="34" charset="-122"/>
              </a:rPr>
              <a:t>庖丁解牛</a:t>
            </a:r>
            <a:r>
              <a:rPr lang="zh-CN" altLang="zh-CN" b="1" dirty="0" smtClean="0">
                <a:solidFill>
                  <a:schemeClr val="accent1">
                    <a:lumMod val="75000"/>
                  </a:schemeClr>
                </a:solidFill>
                <a:latin typeface="微软雅黑" pitchFamily="34" charset="-122"/>
                <a:ea typeface="微软雅黑" pitchFamily="34" charset="-122"/>
              </a:rPr>
              <a:t>。</a:t>
            </a:r>
            <a:endParaRPr lang="en-US" altLang="zh-CN" b="1" dirty="0" smtClean="0">
              <a:solidFill>
                <a:schemeClr val="accent1">
                  <a:lumMod val="75000"/>
                </a:schemeClr>
              </a:solidFill>
              <a:latin typeface="微软雅黑" pitchFamily="34" charset="-122"/>
              <a:ea typeface="微软雅黑" pitchFamily="34" charset="-122"/>
            </a:endParaRPr>
          </a:p>
        </p:txBody>
      </p:sp>
      <p:pic>
        <p:nvPicPr>
          <p:cNvPr id="1027" name="Picture 3" descr="C:\Users\lenovo\Desktop\13560758348420_3.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1718673"/>
            <a:ext cx="2678061" cy="12961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68" name="Rectangle 29"/>
          <p:cNvSpPr/>
          <p:nvPr/>
        </p:nvSpPr>
        <p:spPr>
          <a:xfrm>
            <a:off x="5508104" y="3330846"/>
            <a:ext cx="3635896" cy="609056"/>
          </a:xfrm>
          <a:prstGeom prst="rect">
            <a:avLst/>
          </a:prstGeom>
          <a:solidFill>
            <a:srgbClr val="37609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50000"/>
              </a:lnSpc>
            </a:pPr>
            <a:r>
              <a:rPr lang="zh-CN" altLang="en-US" sz="1050" b="1" dirty="0">
                <a:solidFill>
                  <a:srgbClr val="FFC000"/>
                </a:solidFill>
              </a:rPr>
              <a:t>拆车坊是通过对车辆的拆解分析对车辆的安全性、内饰、外观等项目进行综合分析，以分数体现车辆的整体表现</a:t>
            </a:r>
            <a:endParaRPr lang="en-US" sz="1050" b="1" dirty="0">
              <a:solidFill>
                <a:srgbClr val="FFC000"/>
              </a:solidFill>
            </a:endParaRPr>
          </a:p>
        </p:txBody>
      </p:sp>
      <p:sp>
        <p:nvSpPr>
          <p:cNvPr id="13" name="TextBox 12"/>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拆车坊</a:t>
            </a:r>
            <a:endParaRPr lang="zh-CN" altLang="en-US" sz="2000" b="1" dirty="0">
              <a:solidFill>
                <a:schemeClr val="bg1"/>
              </a:solidFill>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305" y="3147029"/>
            <a:ext cx="2625185" cy="13993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6821" y="1977170"/>
            <a:ext cx="1149188" cy="123030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4208" y="913648"/>
            <a:ext cx="1076351" cy="110326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40352" y="913648"/>
            <a:ext cx="1094500" cy="113632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96327" y="4227934"/>
            <a:ext cx="1582549" cy="86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5"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79238" y="2081070"/>
            <a:ext cx="1062372" cy="113875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0127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9">
                                            <p:txEl>
                                              <p:pRg st="0" end="0"/>
                                            </p:txEl>
                                          </p:spTgt>
                                        </p:tgtEl>
                                        <p:attrNameLst>
                                          <p:attrName>style.visibility</p:attrName>
                                        </p:attrNameLst>
                                      </p:cBhvr>
                                      <p:to>
                                        <p:strVal val="visible"/>
                                      </p:to>
                                    </p:set>
                                    <p:anim calcmode="lin" valueType="num">
                                      <p:cBhvr additive="base">
                                        <p:cTn id="7" dur="500" fill="hold"/>
                                        <p:tgtEl>
                                          <p:spTgt spid="6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build="allAtOnce"/>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07502" y="1347614"/>
            <a:ext cx="8885737" cy="3780000"/>
            <a:chOff x="476545" y="1630197"/>
            <a:chExt cx="8239648" cy="3860576"/>
          </a:xfrm>
        </p:grpSpPr>
        <p:pic>
          <p:nvPicPr>
            <p:cNvPr id="4" name="Picture 3" descr="拆车坊第十七期 睿骋/昊锐/帕萨特中级较量">
              <a:hlinkClick r:id="rId2"/>
            </p:cNvPr>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6545" y="4561645"/>
              <a:ext cx="2017276" cy="929128"/>
            </a:xfrm>
            <a:prstGeom prst="rect">
              <a:avLst/>
            </a:prstGeom>
            <a:noFill/>
            <a:ln>
              <a:noFill/>
            </a:ln>
          </p:spPr>
        </p:pic>
        <p:pic>
          <p:nvPicPr>
            <p:cNvPr id="5" name="Picture 4" descr="拆车坊16期预告 凯美瑞/迈腾中级车王牌对决">
              <a:hlinkClick r:id="rId4"/>
            </p:cNvPr>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620980" y="2590154"/>
              <a:ext cx="2017276" cy="929128"/>
            </a:xfrm>
            <a:prstGeom prst="rect">
              <a:avLst/>
            </a:prstGeom>
            <a:noFill/>
            <a:ln>
              <a:noFill/>
            </a:ln>
          </p:spPr>
        </p:pic>
        <p:pic>
          <p:nvPicPr>
            <p:cNvPr id="6" name="Picture 5" descr="拆车坊14期预告 POLO/爱唯欧第一辆车该选谁">
              <a:hlinkClick r:id="rId6"/>
            </p:cNvPr>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556688" y="4561645"/>
              <a:ext cx="2017276" cy="929128"/>
            </a:xfrm>
            <a:prstGeom prst="rect">
              <a:avLst/>
            </a:prstGeom>
            <a:noFill/>
            <a:ln>
              <a:noFill/>
            </a:ln>
          </p:spPr>
        </p:pic>
        <p:pic>
          <p:nvPicPr>
            <p:cNvPr id="7" name="Picture 6" descr="http://i1.chexun.net/images/2012/1122/2006/news_default_8E5058DE3CE251595CDDAE01975984AC.png">
              <a:hlinkClick r:id="rId8"/>
            </p:cNvPr>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617006" y="3569462"/>
              <a:ext cx="2017276" cy="929128"/>
            </a:xfrm>
            <a:prstGeom prst="rect">
              <a:avLst/>
            </a:prstGeom>
            <a:noFill/>
            <a:ln>
              <a:noFill/>
            </a:ln>
          </p:spPr>
        </p:pic>
        <p:pic>
          <p:nvPicPr>
            <p:cNvPr id="8" name="Picture 7" descr="http://i0.chexun.net/images/2012/1029/1690/news_default_57739ADBD2C793D59341624006CEB991.jpg">
              <a:hlinkClick r:id="rId10"/>
            </p:cNvPr>
            <p:cNvPicPr>
              <a:picLocks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6698917" y="2590154"/>
              <a:ext cx="2017276" cy="929128"/>
            </a:xfrm>
            <a:prstGeom prst="rect">
              <a:avLst/>
            </a:prstGeom>
            <a:noFill/>
            <a:ln>
              <a:noFill/>
            </a:ln>
          </p:spPr>
        </p:pic>
        <p:pic>
          <p:nvPicPr>
            <p:cNvPr id="9" name="Picture 8" descr="http://i1.chexun.net/images/2012/0924/1304/news_default_BB811A77909CCB4F6D50D8F6E82EE156.jpg">
              <a:hlinkClick r:id="rId12"/>
            </p:cNvPr>
            <p:cNvPicPr>
              <a:picLocks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6698917" y="3564385"/>
              <a:ext cx="2017276" cy="929128"/>
            </a:xfrm>
            <a:prstGeom prst="rect">
              <a:avLst/>
            </a:prstGeom>
            <a:noFill/>
            <a:ln>
              <a:noFill/>
            </a:ln>
          </p:spPr>
        </p:pic>
        <p:pic>
          <p:nvPicPr>
            <p:cNvPr id="10" name="Picture 9" descr="http://i0.chexun.net/images/2012/0824/835/news_default_AD7CAA0BD7647E0374220C01AD83B8B2.jpg">
              <a:hlinkClick r:id="rId14"/>
            </p:cNvPr>
            <p:cNvPicPr>
              <a:picLocks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4606346" y="4561645"/>
              <a:ext cx="2017276" cy="929128"/>
            </a:xfrm>
            <a:prstGeom prst="rect">
              <a:avLst/>
            </a:prstGeom>
            <a:noFill/>
            <a:ln>
              <a:noFill/>
            </a:ln>
          </p:spPr>
        </p:pic>
        <p:pic>
          <p:nvPicPr>
            <p:cNvPr id="11" name="Picture 10" descr="http://i3.chexun.net/images/2012/0802/575/news_default_18AAA67219E416AA385E1EC80CE36E34.jpg">
              <a:hlinkClick r:id="rId16"/>
            </p:cNvPr>
            <p:cNvPicPr>
              <a:picLocks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2546775" y="3579814"/>
              <a:ext cx="2017276" cy="929128"/>
            </a:xfrm>
            <a:prstGeom prst="rect">
              <a:avLst/>
            </a:prstGeom>
            <a:noFill/>
            <a:ln>
              <a:noFill/>
            </a:ln>
          </p:spPr>
        </p:pic>
        <p:pic>
          <p:nvPicPr>
            <p:cNvPr id="12" name="Picture 11" descr="http://i0.chexun.net/images/2012/0705/470/news_default_4088629DFAD1D557B5C84BD12CCDA5B2.jpg">
              <a:hlinkClick r:id="rId18"/>
            </p:cNvPr>
            <p:cNvPicPr>
              <a:picLocks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476545" y="3569462"/>
              <a:ext cx="2017276" cy="929128"/>
            </a:xfrm>
            <a:prstGeom prst="rect">
              <a:avLst/>
            </a:prstGeom>
            <a:noFill/>
            <a:ln>
              <a:noFill/>
            </a:ln>
          </p:spPr>
        </p:pic>
        <p:pic>
          <p:nvPicPr>
            <p:cNvPr id="13" name="Picture 12" descr="http://i1.chexun.net/images/2012/0618/420/news_default_6334247C263FB76D9F62F1F3FBF5DBB0.jpg">
              <a:hlinkClick r:id="rId20"/>
            </p:cNvPr>
            <p:cNvPicPr>
              <a:picLocks noChangeArrowheads="1"/>
            </p:cNvPicPr>
            <p:nvPr/>
          </p:nvPicPr>
          <p:blipFill>
            <a:blip r:embed="rId21" cstate="screen">
              <a:extLst>
                <a:ext uri="{28A0092B-C50C-407E-A947-70E740481C1C}">
                  <a14:useLocalDpi xmlns:a14="http://schemas.microsoft.com/office/drawing/2010/main"/>
                </a:ext>
              </a:extLst>
            </a:blip>
            <a:srcRect/>
            <a:stretch>
              <a:fillRect/>
            </a:stretch>
          </p:blipFill>
          <p:spPr bwMode="auto">
            <a:xfrm>
              <a:off x="2556688" y="2590154"/>
              <a:ext cx="2017276" cy="929128"/>
            </a:xfrm>
            <a:prstGeom prst="rect">
              <a:avLst/>
            </a:prstGeom>
            <a:noFill/>
            <a:ln>
              <a:noFill/>
            </a:ln>
          </p:spPr>
        </p:pic>
        <p:pic>
          <p:nvPicPr>
            <p:cNvPr id="14" name="Picture 13" descr="http://i1.chexun.net/images/2012/0510/270/news_default_9493B40D57AD7BE6C0DA24D381015694.png">
              <a:hlinkClick r:id="rId22"/>
            </p:cNvPr>
            <p:cNvPicPr>
              <a:picLocks noChangeArrowheads="1"/>
            </p:cNvPicPr>
            <p:nvPr/>
          </p:nvPicPr>
          <p:blipFill>
            <a:blip r:embed="rId23" cstate="screen">
              <a:extLst>
                <a:ext uri="{28A0092B-C50C-407E-A947-70E740481C1C}">
                  <a14:useLocalDpi xmlns:a14="http://schemas.microsoft.com/office/drawing/2010/main"/>
                </a:ext>
              </a:extLst>
            </a:blip>
            <a:srcRect/>
            <a:stretch>
              <a:fillRect/>
            </a:stretch>
          </p:blipFill>
          <p:spPr bwMode="auto">
            <a:xfrm>
              <a:off x="476545" y="2590154"/>
              <a:ext cx="2017276" cy="929128"/>
            </a:xfrm>
            <a:prstGeom prst="rect">
              <a:avLst/>
            </a:prstGeom>
            <a:noFill/>
            <a:ln>
              <a:noFill/>
            </a:ln>
          </p:spPr>
        </p:pic>
        <p:pic>
          <p:nvPicPr>
            <p:cNvPr id="15" name="Picture 14" descr="http://image.chexun.com/images/newsinfo/2012-04/18/default/201241819349851034340.jpg">
              <a:hlinkClick r:id="rId24"/>
            </p:cNvPr>
            <p:cNvPicPr>
              <a:picLocks noChangeArrowheads="1"/>
            </p:cNvPicPr>
            <p:nvPr/>
          </p:nvPicPr>
          <p:blipFill>
            <a:blip r:embed="rId25" cstate="screen">
              <a:extLst>
                <a:ext uri="{28A0092B-C50C-407E-A947-70E740481C1C}">
                  <a14:useLocalDpi xmlns:a14="http://schemas.microsoft.com/office/drawing/2010/main"/>
                </a:ext>
              </a:extLst>
            </a:blip>
            <a:srcRect/>
            <a:stretch>
              <a:fillRect/>
            </a:stretch>
          </p:blipFill>
          <p:spPr bwMode="auto">
            <a:xfrm>
              <a:off x="6698917" y="1630197"/>
              <a:ext cx="2017276" cy="929128"/>
            </a:xfrm>
            <a:prstGeom prst="rect">
              <a:avLst/>
            </a:prstGeom>
            <a:noFill/>
            <a:ln>
              <a:noFill/>
            </a:ln>
          </p:spPr>
        </p:pic>
        <p:pic>
          <p:nvPicPr>
            <p:cNvPr id="16" name="Picture 15" descr="http://image.chexun.com/images/newsinfo/2012-03/15/default/201231512155701766614.jpg">
              <a:hlinkClick r:id="rId26"/>
            </p:cNvPr>
            <p:cNvPicPr>
              <a:picLocks noChangeArrowheads="1"/>
            </p:cNvPicPr>
            <p:nvPr/>
          </p:nvPicPr>
          <p:blipFill>
            <a:blip r:embed="rId27" cstate="screen">
              <a:extLst>
                <a:ext uri="{28A0092B-C50C-407E-A947-70E740481C1C}">
                  <a14:useLocalDpi xmlns:a14="http://schemas.microsoft.com/office/drawing/2010/main"/>
                </a:ext>
              </a:extLst>
            </a:blip>
            <a:srcRect/>
            <a:stretch>
              <a:fillRect/>
            </a:stretch>
          </p:blipFill>
          <p:spPr bwMode="auto">
            <a:xfrm>
              <a:off x="4625510" y="1630197"/>
              <a:ext cx="2017276" cy="929128"/>
            </a:xfrm>
            <a:prstGeom prst="rect">
              <a:avLst/>
            </a:prstGeom>
            <a:noFill/>
            <a:ln>
              <a:noFill/>
            </a:ln>
          </p:spPr>
        </p:pic>
        <p:pic>
          <p:nvPicPr>
            <p:cNvPr id="17" name="Picture 16" descr="http://image.chexun.com/images/newsinfo/2012-03/15/default/201231512140871786980.jpg">
              <a:hlinkClick r:id="rId28"/>
            </p:cNvPr>
            <p:cNvPicPr>
              <a:picLocks noChangeArrowheads="1"/>
            </p:cNvPicPr>
            <p:nvPr/>
          </p:nvPicPr>
          <p:blipFill>
            <a:blip r:embed="rId29" cstate="screen">
              <a:extLst>
                <a:ext uri="{28A0092B-C50C-407E-A947-70E740481C1C}">
                  <a14:useLocalDpi xmlns:a14="http://schemas.microsoft.com/office/drawing/2010/main"/>
                </a:ext>
              </a:extLst>
            </a:blip>
            <a:srcRect/>
            <a:stretch>
              <a:fillRect/>
            </a:stretch>
          </p:blipFill>
          <p:spPr bwMode="auto">
            <a:xfrm>
              <a:off x="2556688" y="1630197"/>
              <a:ext cx="2017276" cy="929128"/>
            </a:xfrm>
            <a:prstGeom prst="rect">
              <a:avLst/>
            </a:prstGeom>
            <a:noFill/>
            <a:ln>
              <a:noFill/>
            </a:ln>
          </p:spPr>
        </p:pic>
        <p:pic>
          <p:nvPicPr>
            <p:cNvPr id="18" name="Picture 17" descr="http://image.chexun.com/images/newsinfo/2012-03/15/default/20123151216971127036.jpg">
              <a:hlinkClick r:id="rId30"/>
            </p:cNvPr>
            <p:cNvPicPr>
              <a:picLocks noChangeArrowheads="1"/>
            </p:cNvPicPr>
            <p:nvPr/>
          </p:nvPicPr>
          <p:blipFill>
            <a:blip r:embed="rId31" cstate="screen">
              <a:extLst>
                <a:ext uri="{28A0092B-C50C-407E-A947-70E740481C1C}">
                  <a14:useLocalDpi xmlns:a14="http://schemas.microsoft.com/office/drawing/2010/main"/>
                </a:ext>
              </a:extLst>
            </a:blip>
            <a:srcRect/>
            <a:stretch>
              <a:fillRect/>
            </a:stretch>
          </p:blipFill>
          <p:spPr bwMode="auto">
            <a:xfrm>
              <a:off x="476545" y="1630197"/>
              <a:ext cx="2017276" cy="929128"/>
            </a:xfrm>
            <a:prstGeom prst="rect">
              <a:avLst/>
            </a:prstGeom>
            <a:noFill/>
            <a:ln>
              <a:noFill/>
            </a:ln>
          </p:spPr>
        </p:pic>
        <p:pic>
          <p:nvPicPr>
            <p:cNvPr id="19" name="Picture 2" descr="拆车坊第十七期 睿骋/昊锐/帕萨特中级较量">
              <a:hlinkClick r:id="rId32"/>
            </p:cNvPr>
            <p:cNvPicPr>
              <a:picLocks noChangeArrowheads="1"/>
            </p:cNvPicPr>
            <p:nvPr/>
          </p:nvPicPr>
          <p:blipFill>
            <a:blip r:embed="rId33" cstate="screen">
              <a:extLst>
                <a:ext uri="{28A0092B-C50C-407E-A947-70E740481C1C}">
                  <a14:useLocalDpi xmlns:a14="http://schemas.microsoft.com/office/drawing/2010/main"/>
                </a:ext>
              </a:extLst>
            </a:blip>
            <a:srcRect/>
            <a:stretch>
              <a:fillRect/>
            </a:stretch>
          </p:blipFill>
          <p:spPr bwMode="auto">
            <a:xfrm>
              <a:off x="6698917" y="4559295"/>
              <a:ext cx="2017276" cy="929128"/>
            </a:xfrm>
            <a:prstGeom prst="rect">
              <a:avLst/>
            </a:prstGeom>
            <a:noFill/>
            <a:ln>
              <a:noFill/>
            </a:ln>
          </p:spPr>
        </p:pic>
      </p:grpSp>
      <p:sp>
        <p:nvSpPr>
          <p:cNvPr id="27" name="矩形 26"/>
          <p:cNvSpPr/>
          <p:nvPr/>
        </p:nvSpPr>
        <p:spPr>
          <a:xfrm>
            <a:off x="147241" y="762839"/>
            <a:ext cx="8889255" cy="584775"/>
          </a:xfrm>
          <a:prstGeom prst="rect">
            <a:avLst/>
          </a:prstGeom>
        </p:spPr>
        <p:txBody>
          <a:bodyPr wrap="square">
            <a:spAutoFit/>
          </a:bodyPr>
          <a:lstStyle/>
          <a:p>
            <a:r>
              <a:rPr lang="zh-CN" altLang="zh-CN" sz="1600" b="1" dirty="0" smtClean="0">
                <a:solidFill>
                  <a:schemeClr val="tx2"/>
                </a:solidFill>
                <a:latin typeface="微软雅黑" pitchFamily="34" charset="-122"/>
                <a:ea typeface="微软雅黑" pitchFamily="34" charset="-122"/>
              </a:rPr>
              <a:t>第一期到</a:t>
            </a:r>
            <a:r>
              <a:rPr lang="zh-CN" altLang="en-US" sz="1600" b="1" dirty="0" smtClean="0">
                <a:solidFill>
                  <a:schemeClr val="tx2"/>
                </a:solidFill>
                <a:latin typeface="微软雅黑" pitchFamily="34" charset="-122"/>
                <a:ea typeface="微软雅黑" pitchFamily="34" charset="-122"/>
              </a:rPr>
              <a:t>第二十七</a:t>
            </a:r>
            <a:r>
              <a:rPr lang="zh-CN" altLang="zh-CN" sz="1600" b="1" dirty="0" smtClean="0">
                <a:solidFill>
                  <a:schemeClr val="tx2"/>
                </a:solidFill>
                <a:latin typeface="微软雅黑" pitchFamily="34" charset="-122"/>
                <a:ea typeface="微软雅黑" pitchFamily="34" charset="-122"/>
              </a:rPr>
              <a:t>期，拆车坊历时两年，不仅逐步完善了自身拆解过程与评分体系，</a:t>
            </a:r>
            <a:endParaRPr lang="en-US" altLang="zh-CN" sz="1600" b="1" dirty="0" smtClean="0">
              <a:solidFill>
                <a:schemeClr val="tx2"/>
              </a:solidFill>
              <a:latin typeface="微软雅黑" pitchFamily="34" charset="-122"/>
              <a:ea typeface="微软雅黑" pitchFamily="34" charset="-122"/>
            </a:endParaRPr>
          </a:p>
          <a:p>
            <a:r>
              <a:rPr lang="zh-CN" altLang="zh-CN" sz="1600" b="1" dirty="0" smtClean="0">
                <a:solidFill>
                  <a:schemeClr val="tx2"/>
                </a:solidFill>
                <a:latin typeface="微软雅黑" pitchFamily="34" charset="-122"/>
                <a:ea typeface="微软雅黑" pitchFamily="34" charset="-122"/>
              </a:rPr>
              <a:t>更给整个汽车行业带来了一股新气息。</a:t>
            </a:r>
            <a:endParaRPr lang="zh-CN" altLang="zh-CN" sz="1600" b="1" dirty="0">
              <a:solidFill>
                <a:schemeClr val="tx2"/>
              </a:solidFill>
              <a:latin typeface="微软雅黑" pitchFamily="34" charset="-122"/>
              <a:ea typeface="微软雅黑" pitchFamily="34" charset="-122"/>
            </a:endParaRPr>
          </a:p>
        </p:txBody>
      </p:sp>
      <p:sp>
        <p:nvSpPr>
          <p:cNvPr id="26" name="TextBox 25"/>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拆车坊</a:t>
            </a:r>
            <a:endParaRPr lang="zh-CN" altLang="en-US" sz="2000" b="1" dirty="0">
              <a:solidFill>
                <a:schemeClr val="bg1"/>
              </a:solidFill>
            </a:endParaRPr>
          </a:p>
        </p:txBody>
      </p:sp>
    </p:spTree>
    <p:extLst>
      <p:ext uri="{BB962C8B-B14F-4D97-AF65-F5344CB8AC3E}">
        <p14:creationId xmlns:p14="http://schemas.microsoft.com/office/powerpoint/2010/main" val="39031100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30479" y="1347614"/>
            <a:ext cx="8745601" cy="3136164"/>
            <a:chOff x="230479" y="1347614"/>
            <a:chExt cx="8745601" cy="3136164"/>
          </a:xfrm>
        </p:grpSpPr>
        <p:sp>
          <p:nvSpPr>
            <p:cNvPr id="60" name="矩形 59"/>
            <p:cNvSpPr/>
            <p:nvPr/>
          </p:nvSpPr>
          <p:spPr>
            <a:xfrm>
              <a:off x="4406753" y="1347614"/>
              <a:ext cx="4557735" cy="830997"/>
            </a:xfrm>
            <a:prstGeom prst="rect">
              <a:avLst/>
            </a:prstGeom>
          </p:spPr>
          <p:txBody>
            <a:bodyPr wrap="square">
              <a:spAutoFit/>
            </a:bodyPr>
            <a:lstStyle/>
            <a:p>
              <a:pPr>
                <a:lnSpc>
                  <a:spcPct val="150000"/>
                </a:lnSpc>
              </a:pPr>
              <a:r>
                <a:rPr lang="zh-CN" altLang="zh-CN" sz="1400" b="1" dirty="0" smtClean="0">
                  <a:solidFill>
                    <a:schemeClr val="tx2"/>
                  </a:solidFill>
                  <a:latin typeface="微软雅黑" pitchFamily="34" charset="-122"/>
                  <a:ea typeface="微软雅黑" pitchFamily="34" charset="-122"/>
                </a:rPr>
                <a:t>为保持拆解过程客观、独立与公正，拆车坊始终坚持自费购车原则，</a:t>
              </a:r>
              <a:r>
                <a:rPr lang="zh-CN" altLang="en-US" sz="1400" b="1" dirty="0" smtClean="0">
                  <a:solidFill>
                    <a:schemeClr val="tx2"/>
                  </a:solidFill>
                  <a:latin typeface="微软雅黑" pitchFamily="34" charset="-122"/>
                  <a:ea typeface="微软雅黑" pitchFamily="34" charset="-122"/>
                </a:rPr>
                <a:t>一年</a:t>
              </a:r>
              <a:r>
                <a:rPr lang="zh-CN" altLang="zh-CN" sz="1400" b="1" dirty="0" smtClean="0">
                  <a:solidFill>
                    <a:schemeClr val="tx2"/>
                  </a:solidFill>
                  <a:latin typeface="微软雅黑" pitchFamily="34" charset="-122"/>
                  <a:ea typeface="微软雅黑" pitchFamily="34" charset="-122"/>
                </a:rPr>
                <a:t>投入</a:t>
              </a:r>
              <a:r>
                <a:rPr lang="zh-CN" altLang="zh-CN" b="1" dirty="0" smtClean="0">
                  <a:solidFill>
                    <a:srgbClr val="C0504D"/>
                  </a:solidFill>
                  <a:latin typeface="微软雅黑" pitchFamily="34" charset="-122"/>
                  <a:ea typeface="微软雅黑" pitchFamily="34" charset="-122"/>
                </a:rPr>
                <a:t>一千万</a:t>
              </a:r>
              <a:r>
                <a:rPr lang="zh-CN" altLang="zh-CN" sz="1400" b="1" dirty="0" smtClean="0">
                  <a:solidFill>
                    <a:schemeClr val="tx2"/>
                  </a:solidFill>
                  <a:latin typeface="微软雅黑" pitchFamily="34" charset="-122"/>
                  <a:ea typeface="微软雅黑" pitchFamily="34" charset="-122"/>
                </a:rPr>
                <a:t>左右。</a:t>
              </a:r>
              <a:endParaRPr lang="en-US" altLang="zh-CN" sz="1400" b="1" dirty="0" smtClean="0">
                <a:solidFill>
                  <a:schemeClr val="tx2"/>
                </a:solidFill>
                <a:latin typeface="微软雅黑" pitchFamily="34" charset="-122"/>
                <a:ea typeface="微软雅黑" pitchFamily="34" charset="-122"/>
              </a:endParaRPr>
            </a:p>
          </p:txBody>
        </p:sp>
        <p:grpSp>
          <p:nvGrpSpPr>
            <p:cNvPr id="9" name="组合 8"/>
            <p:cNvGrpSpPr/>
            <p:nvPr/>
          </p:nvGrpSpPr>
          <p:grpSpPr>
            <a:xfrm>
              <a:off x="248816" y="1387839"/>
              <a:ext cx="4092090" cy="1789226"/>
              <a:chOff x="32792" y="895377"/>
              <a:chExt cx="4092090" cy="1789226"/>
            </a:xfrm>
          </p:grpSpPr>
          <p:pic>
            <p:nvPicPr>
              <p:cNvPr id="307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92" y="895377"/>
                <a:ext cx="4092090" cy="17892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3" name="矩形 2"/>
              <p:cNvSpPr/>
              <p:nvPr/>
            </p:nvSpPr>
            <p:spPr>
              <a:xfrm>
                <a:off x="32792" y="895377"/>
                <a:ext cx="4092090" cy="1789226"/>
              </a:xfrm>
              <a:prstGeom prst="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230479" y="3196986"/>
              <a:ext cx="2925413" cy="1277540"/>
              <a:chOff x="5292080" y="2797285"/>
              <a:chExt cx="2925413" cy="1277540"/>
            </a:xfrm>
          </p:grpSpPr>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92080" y="2797285"/>
                <a:ext cx="2886977" cy="12771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4" name="矩形 3"/>
              <p:cNvSpPr/>
              <p:nvPr/>
            </p:nvSpPr>
            <p:spPr>
              <a:xfrm>
                <a:off x="5330516" y="2797704"/>
                <a:ext cx="2886977" cy="1277121"/>
              </a:xfrm>
              <a:prstGeom prst="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6022444" y="3211891"/>
              <a:ext cx="2942044" cy="1262216"/>
              <a:chOff x="5868143" y="895377"/>
              <a:chExt cx="3138278" cy="1382746"/>
            </a:xfrm>
          </p:grpSpPr>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68143" y="895377"/>
                <a:ext cx="3138277" cy="13827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5" name="矩形 4"/>
              <p:cNvSpPr/>
              <p:nvPr/>
            </p:nvSpPr>
            <p:spPr>
              <a:xfrm>
                <a:off x="5868144" y="895377"/>
                <a:ext cx="3138277" cy="1382746"/>
              </a:xfrm>
              <a:prstGeom prst="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4380444" y="2229153"/>
              <a:ext cx="2325768" cy="947912"/>
              <a:chOff x="507199" y="3147814"/>
              <a:chExt cx="3059833" cy="1338518"/>
            </a:xfrm>
          </p:grpSpPr>
          <p:pic>
            <p:nvPicPr>
              <p:cNvPr id="307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7199" y="3147814"/>
                <a:ext cx="3059833" cy="13385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6" name="矩形 5"/>
              <p:cNvSpPr/>
              <p:nvPr/>
            </p:nvSpPr>
            <p:spPr>
              <a:xfrm>
                <a:off x="507199" y="3147814"/>
                <a:ext cx="3059833" cy="1338518"/>
              </a:xfrm>
              <a:prstGeom prst="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3203848" y="3205450"/>
              <a:ext cx="2773205" cy="1278328"/>
              <a:chOff x="6258063" y="2798833"/>
              <a:chExt cx="2664296" cy="1169964"/>
            </a:xfrm>
          </p:grpSpPr>
          <p:pic>
            <p:nvPicPr>
              <p:cNvPr id="3077"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58063" y="2798833"/>
                <a:ext cx="2664296" cy="11699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7" name="矩形 6"/>
              <p:cNvSpPr/>
              <p:nvPr/>
            </p:nvSpPr>
            <p:spPr>
              <a:xfrm>
                <a:off x="6258063" y="2798833"/>
                <a:ext cx="2664296" cy="11699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6745658" y="2249074"/>
              <a:ext cx="2230422" cy="947912"/>
              <a:chOff x="6922740" y="1717311"/>
              <a:chExt cx="2254902" cy="1013072"/>
            </a:xfrm>
          </p:grpSpPr>
          <p:pic>
            <p:nvPicPr>
              <p:cNvPr id="15"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922740" y="1717311"/>
                <a:ext cx="2254902" cy="101307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矩形 15"/>
              <p:cNvSpPr/>
              <p:nvPr/>
            </p:nvSpPr>
            <p:spPr>
              <a:xfrm>
                <a:off x="6922740" y="1717311"/>
                <a:ext cx="2254902" cy="1013072"/>
              </a:xfrm>
              <a:prstGeom prst="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6" name="TextBox 25"/>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拆车坊</a:t>
            </a:r>
            <a:endParaRPr lang="zh-CN" altLang="en-US" sz="2000" b="1" dirty="0">
              <a:solidFill>
                <a:schemeClr val="bg1"/>
              </a:solidFill>
            </a:endParaRPr>
          </a:p>
        </p:txBody>
      </p:sp>
    </p:spTree>
    <p:extLst>
      <p:ext uri="{BB962C8B-B14F-4D97-AF65-F5344CB8AC3E}">
        <p14:creationId xmlns:p14="http://schemas.microsoft.com/office/powerpoint/2010/main" val="26348371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41"/>
          <p:cNvSpPr/>
          <p:nvPr/>
        </p:nvSpPr>
        <p:spPr>
          <a:xfrm>
            <a:off x="132853" y="1059583"/>
            <a:ext cx="4081543" cy="75898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5261601" y="2209833"/>
            <a:ext cx="3282431" cy="4510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79511" y="987574"/>
            <a:ext cx="3996053" cy="792909"/>
          </a:xfrm>
          <a:prstGeom prst="rect">
            <a:avLst/>
          </a:prstGeom>
        </p:spPr>
        <p:txBody>
          <a:bodyPr wrap="square">
            <a:spAutoFit/>
          </a:bodyPr>
          <a:lstStyle/>
          <a:p>
            <a:pPr>
              <a:lnSpc>
                <a:spcPct val="150000"/>
              </a:lnSpc>
            </a:pPr>
            <a:r>
              <a:rPr lang="zh-CN" altLang="en-US" sz="1400" b="1" dirty="0" smtClean="0">
                <a:solidFill>
                  <a:schemeClr val="accent1">
                    <a:lumMod val="75000"/>
                  </a:schemeClr>
                </a:solidFill>
                <a:latin typeface="微软雅黑" pitchFamily="34" charset="-122"/>
                <a:ea typeface="微软雅黑" pitchFamily="34" charset="-122"/>
              </a:rPr>
              <a:t>日积月累，现已建立国内车市</a:t>
            </a:r>
            <a:r>
              <a:rPr lang="zh-CN" altLang="en-US" b="1" dirty="0" smtClean="0">
                <a:solidFill>
                  <a:srgbClr val="C0504D"/>
                </a:solidFill>
                <a:latin typeface="微软雅黑" pitchFamily="34" charset="-122"/>
                <a:ea typeface="微软雅黑" pitchFamily="34" charset="-122"/>
              </a:rPr>
              <a:t>最全面</a:t>
            </a:r>
            <a:r>
              <a:rPr lang="zh-CN" altLang="en-US" sz="1400" b="1" dirty="0" smtClean="0">
                <a:solidFill>
                  <a:schemeClr val="accent1">
                    <a:lumMod val="75000"/>
                  </a:schemeClr>
                </a:solidFill>
                <a:latin typeface="微软雅黑" pitchFamily="34" charset="-122"/>
                <a:ea typeface="微软雅黑" pitchFamily="34" charset="-122"/>
              </a:rPr>
              <a:t>的车型拆解指数，极具商业开发价值。</a:t>
            </a:r>
          </a:p>
        </p:txBody>
      </p:sp>
      <p:pic>
        <p:nvPicPr>
          <p:cNvPr id="3" name="Picture 4" descr="C:\Users\zhou\AppData\Roaming\Tencent\Users\12442121\QQ\WinTemp\RichOle\{ZF]3~Q0O6WN}RRKQN]D2@6.jpg"/>
          <p:cNvPicPr>
            <a:picLocks noChangeAspect="1" noChangeArrowheads="1"/>
          </p:cNvPicPr>
          <p:nvPr/>
        </p:nvPicPr>
        <p:blipFill>
          <a:blip r:embed="rId3" cstate="screen">
            <a:extLst>
              <a:ext uri="{28A0092B-C50C-407E-A947-70E740481C1C}">
                <a14:useLocalDpi xmlns:a14="http://schemas.microsoft.com/office/drawing/2010/main"/>
              </a:ext>
            </a:extLst>
          </a:blip>
          <a:srcRect t="50695"/>
          <a:stretch>
            <a:fillRect/>
          </a:stretch>
        </p:blipFill>
        <p:spPr bwMode="auto">
          <a:xfrm>
            <a:off x="195384" y="2056216"/>
            <a:ext cx="4046406" cy="875574"/>
          </a:xfrm>
          <a:prstGeom prst="rect">
            <a:avLst/>
          </a:prstGeom>
          <a:ln>
            <a:noFill/>
          </a:ln>
          <a:effectLst>
            <a:outerShdw blurRad="190500" algn="tl" rotWithShape="0">
              <a:srgbClr val="000000">
                <a:alpha val="70000"/>
              </a:srgbClr>
            </a:outerShdw>
          </a:effectLst>
        </p:spPr>
      </p:pic>
      <p:grpSp>
        <p:nvGrpSpPr>
          <p:cNvPr id="4" name="组合 20"/>
          <p:cNvGrpSpPr>
            <a:grpSpLocks noChangeAspect="1"/>
          </p:cNvGrpSpPr>
          <p:nvPr/>
        </p:nvGrpSpPr>
        <p:grpSpPr>
          <a:xfrm>
            <a:off x="3690953" y="3033970"/>
            <a:ext cx="5476100" cy="1441641"/>
            <a:chOff x="-40164" y="1684338"/>
            <a:chExt cx="9039702" cy="2415971"/>
          </a:xfrm>
        </p:grpSpPr>
        <p:pic>
          <p:nvPicPr>
            <p:cNvPr id="5" name="Picture 6"/>
            <p:cNvPicPr>
              <a:picLocks noChangeAspect="1" noChangeArrowheads="1"/>
            </p:cNvPicPr>
            <p:nvPr/>
          </p:nvPicPr>
          <p:blipFill>
            <a:blip r:embed="rId4" cstate="email"/>
            <a:srcRect/>
            <a:stretch>
              <a:fillRect/>
            </a:stretch>
          </p:blipFill>
          <p:spPr bwMode="auto">
            <a:xfrm>
              <a:off x="5981700" y="2254250"/>
              <a:ext cx="1393825" cy="10731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2"/>
            <p:cNvPicPr>
              <a:picLocks noChangeAspect="1" noChangeArrowheads="1"/>
            </p:cNvPicPr>
            <p:nvPr/>
          </p:nvPicPr>
          <p:blipFill>
            <a:blip r:embed="rId5" cstate="email"/>
            <a:srcRect/>
            <a:stretch>
              <a:fillRect/>
            </a:stretch>
          </p:blipFill>
          <p:spPr bwMode="auto">
            <a:xfrm>
              <a:off x="71438" y="2221312"/>
              <a:ext cx="1504950" cy="11398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7" name="直接连接符 6"/>
            <p:cNvCxnSpPr/>
            <p:nvPr/>
          </p:nvCxnSpPr>
          <p:spPr>
            <a:xfrm>
              <a:off x="273050" y="2062163"/>
              <a:ext cx="8532813" cy="793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71438" y="1909763"/>
              <a:ext cx="0" cy="2921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114675" y="1909763"/>
              <a:ext cx="0" cy="2921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535488" y="1909763"/>
              <a:ext cx="0" cy="2921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5956300" y="1909763"/>
              <a:ext cx="0" cy="2921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5400000">
              <a:off x="6319838" y="3044621"/>
              <a:ext cx="211137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8796338" y="1909763"/>
              <a:ext cx="0" cy="2921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74637" y="1684338"/>
              <a:ext cx="876411" cy="386839"/>
            </a:xfrm>
            <a:prstGeom prst="rect">
              <a:avLst/>
            </a:prstGeom>
            <a:noFill/>
          </p:spPr>
          <p:txBody>
            <a:bodyPr wrap="none">
              <a:spAutoFit/>
            </a:bodyPr>
            <a:lstStyle/>
            <a:p>
              <a:pPr>
                <a:defRPr/>
              </a:pPr>
              <a:r>
                <a:rPr lang="zh-CN" altLang="en-US" sz="900" b="1" dirty="0">
                  <a:solidFill>
                    <a:schemeClr val="tx1">
                      <a:lumMod val="65000"/>
                      <a:lumOff val="35000"/>
                    </a:schemeClr>
                  </a:solidFill>
                  <a:latin typeface="微软雅黑" pitchFamily="34" charset="-122"/>
                  <a:ea typeface="微软雅黑" pitchFamily="34" charset="-122"/>
                </a:rPr>
                <a:t>第一步</a:t>
              </a:r>
            </a:p>
          </p:txBody>
        </p:sp>
        <p:sp>
          <p:nvSpPr>
            <p:cNvPr id="15" name="TextBox 14"/>
            <p:cNvSpPr txBox="1"/>
            <p:nvPr/>
          </p:nvSpPr>
          <p:spPr>
            <a:xfrm>
              <a:off x="1704975" y="1684338"/>
              <a:ext cx="876411" cy="386839"/>
            </a:xfrm>
            <a:prstGeom prst="rect">
              <a:avLst/>
            </a:prstGeom>
            <a:noFill/>
          </p:spPr>
          <p:txBody>
            <a:bodyPr wrap="none">
              <a:spAutoFit/>
            </a:bodyPr>
            <a:lstStyle/>
            <a:p>
              <a:pPr>
                <a:defRPr/>
              </a:pPr>
              <a:r>
                <a:rPr lang="zh-CN" altLang="en-US" sz="900" b="1" dirty="0">
                  <a:solidFill>
                    <a:schemeClr val="tx1">
                      <a:lumMod val="65000"/>
                      <a:lumOff val="35000"/>
                    </a:schemeClr>
                  </a:solidFill>
                  <a:latin typeface="微软雅黑" pitchFamily="34" charset="-122"/>
                  <a:ea typeface="微软雅黑" pitchFamily="34" charset="-122"/>
                </a:rPr>
                <a:t>第二步</a:t>
              </a:r>
            </a:p>
          </p:txBody>
        </p:sp>
        <p:sp>
          <p:nvSpPr>
            <p:cNvPr id="16" name="TextBox 15"/>
            <p:cNvSpPr txBox="1"/>
            <p:nvPr/>
          </p:nvSpPr>
          <p:spPr>
            <a:xfrm>
              <a:off x="3133725" y="1684338"/>
              <a:ext cx="876411" cy="386839"/>
            </a:xfrm>
            <a:prstGeom prst="rect">
              <a:avLst/>
            </a:prstGeom>
            <a:noFill/>
          </p:spPr>
          <p:txBody>
            <a:bodyPr wrap="none">
              <a:spAutoFit/>
            </a:bodyPr>
            <a:lstStyle/>
            <a:p>
              <a:pPr>
                <a:defRPr/>
              </a:pPr>
              <a:r>
                <a:rPr lang="zh-CN" altLang="en-US" sz="900" b="1" dirty="0">
                  <a:solidFill>
                    <a:schemeClr val="tx1">
                      <a:lumMod val="65000"/>
                      <a:lumOff val="35000"/>
                    </a:schemeClr>
                  </a:solidFill>
                  <a:latin typeface="微软雅黑" pitchFamily="34" charset="-122"/>
                  <a:ea typeface="微软雅黑" pitchFamily="34" charset="-122"/>
                </a:rPr>
                <a:t>第三步</a:t>
              </a:r>
            </a:p>
          </p:txBody>
        </p:sp>
        <p:sp>
          <p:nvSpPr>
            <p:cNvPr id="17" name="TextBox 16"/>
            <p:cNvSpPr txBox="1"/>
            <p:nvPr/>
          </p:nvSpPr>
          <p:spPr>
            <a:xfrm>
              <a:off x="4562476" y="1684338"/>
              <a:ext cx="876411" cy="386839"/>
            </a:xfrm>
            <a:prstGeom prst="rect">
              <a:avLst/>
            </a:prstGeom>
            <a:noFill/>
          </p:spPr>
          <p:txBody>
            <a:bodyPr wrap="none">
              <a:spAutoFit/>
            </a:bodyPr>
            <a:lstStyle/>
            <a:p>
              <a:pPr>
                <a:defRPr/>
              </a:pPr>
              <a:r>
                <a:rPr lang="zh-CN" altLang="en-US" sz="900" b="1" dirty="0">
                  <a:solidFill>
                    <a:schemeClr val="tx1">
                      <a:lumMod val="65000"/>
                      <a:lumOff val="35000"/>
                    </a:schemeClr>
                  </a:solidFill>
                  <a:latin typeface="微软雅黑" pitchFamily="34" charset="-122"/>
                  <a:ea typeface="微软雅黑" pitchFamily="34" charset="-122"/>
                </a:rPr>
                <a:t>第四步</a:t>
              </a:r>
            </a:p>
          </p:txBody>
        </p:sp>
        <p:sp>
          <p:nvSpPr>
            <p:cNvPr id="18" name="TextBox 17"/>
            <p:cNvSpPr txBox="1"/>
            <p:nvPr/>
          </p:nvSpPr>
          <p:spPr>
            <a:xfrm>
              <a:off x="5991224" y="1684338"/>
              <a:ext cx="876411" cy="386839"/>
            </a:xfrm>
            <a:prstGeom prst="rect">
              <a:avLst/>
            </a:prstGeom>
            <a:noFill/>
          </p:spPr>
          <p:txBody>
            <a:bodyPr wrap="none">
              <a:spAutoFit/>
            </a:bodyPr>
            <a:lstStyle/>
            <a:p>
              <a:pPr>
                <a:defRPr/>
              </a:pPr>
              <a:r>
                <a:rPr lang="zh-CN" altLang="en-US" sz="900" b="1" dirty="0">
                  <a:solidFill>
                    <a:schemeClr val="tx1">
                      <a:lumMod val="65000"/>
                      <a:lumOff val="35000"/>
                    </a:schemeClr>
                  </a:solidFill>
                  <a:latin typeface="微软雅黑" pitchFamily="34" charset="-122"/>
                  <a:ea typeface="微软雅黑" pitchFamily="34" charset="-122"/>
                </a:rPr>
                <a:t>第五步</a:t>
              </a:r>
            </a:p>
          </p:txBody>
        </p:sp>
        <p:sp>
          <p:nvSpPr>
            <p:cNvPr id="19" name="TextBox 18"/>
            <p:cNvSpPr txBox="1"/>
            <p:nvPr/>
          </p:nvSpPr>
          <p:spPr>
            <a:xfrm>
              <a:off x="7419976" y="1684338"/>
              <a:ext cx="876411" cy="386839"/>
            </a:xfrm>
            <a:prstGeom prst="rect">
              <a:avLst/>
            </a:prstGeom>
            <a:noFill/>
          </p:spPr>
          <p:txBody>
            <a:bodyPr wrap="none">
              <a:spAutoFit/>
            </a:bodyPr>
            <a:lstStyle/>
            <a:p>
              <a:pPr>
                <a:defRPr/>
              </a:pPr>
              <a:r>
                <a:rPr lang="zh-CN" altLang="en-US" sz="900" b="1" dirty="0">
                  <a:solidFill>
                    <a:schemeClr val="tx1">
                      <a:lumMod val="65000"/>
                      <a:lumOff val="35000"/>
                    </a:schemeClr>
                  </a:solidFill>
                  <a:latin typeface="微软雅黑" pitchFamily="34" charset="-122"/>
                  <a:ea typeface="微软雅黑" pitchFamily="34" charset="-122"/>
                </a:rPr>
                <a:t>第六步</a:t>
              </a:r>
            </a:p>
          </p:txBody>
        </p:sp>
        <p:pic>
          <p:nvPicPr>
            <p:cNvPr id="20" name="Picture 4"/>
            <p:cNvPicPr>
              <a:picLocks noChangeAspect="1" noChangeArrowheads="1"/>
            </p:cNvPicPr>
            <p:nvPr/>
          </p:nvPicPr>
          <p:blipFill>
            <a:blip r:embed="rId6" cstate="email"/>
            <a:srcRect/>
            <a:stretch>
              <a:fillRect/>
            </a:stretch>
          </p:blipFill>
          <p:spPr bwMode="auto">
            <a:xfrm>
              <a:off x="3024189" y="2249888"/>
              <a:ext cx="1465262" cy="1111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1" name="Picture 3"/>
            <p:cNvPicPr>
              <a:picLocks noChangeAspect="1" noChangeArrowheads="1"/>
            </p:cNvPicPr>
            <p:nvPr/>
          </p:nvPicPr>
          <p:blipFill>
            <a:blip r:embed="rId7" cstate="email"/>
            <a:srcRect/>
            <a:stretch>
              <a:fillRect/>
            </a:stretch>
          </p:blipFill>
          <p:spPr bwMode="auto">
            <a:xfrm>
              <a:off x="1663700" y="2751269"/>
              <a:ext cx="1495425" cy="11366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2" name="Picture 5"/>
            <p:cNvPicPr>
              <a:picLocks noChangeAspect="1" noChangeArrowheads="1"/>
            </p:cNvPicPr>
            <p:nvPr/>
          </p:nvPicPr>
          <p:blipFill>
            <a:blip r:embed="rId8" cstate="email"/>
            <a:srcRect/>
            <a:stretch>
              <a:fillRect/>
            </a:stretch>
          </p:blipFill>
          <p:spPr bwMode="auto">
            <a:xfrm>
              <a:off x="4514850" y="2770188"/>
              <a:ext cx="1374775" cy="10366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3" name="Picture 7"/>
            <p:cNvPicPr>
              <a:picLocks noChangeAspect="1" noChangeArrowheads="1"/>
            </p:cNvPicPr>
            <p:nvPr/>
          </p:nvPicPr>
          <p:blipFill>
            <a:blip r:embed="rId9" cstate="email"/>
            <a:srcRect/>
            <a:stretch>
              <a:fillRect/>
            </a:stretch>
          </p:blipFill>
          <p:spPr bwMode="auto">
            <a:xfrm>
              <a:off x="7456488" y="2835275"/>
              <a:ext cx="1414462" cy="11080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24" name="直接连接符 23"/>
            <p:cNvCxnSpPr/>
            <p:nvPr/>
          </p:nvCxnSpPr>
          <p:spPr>
            <a:xfrm rot="5400000">
              <a:off x="5012533" y="3081996"/>
              <a:ext cx="1884362" cy="317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rot="5400000">
              <a:off x="3690939" y="2974839"/>
              <a:ext cx="1677987" cy="1111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rot="5400000">
              <a:off x="813593" y="2961344"/>
              <a:ext cx="1647826" cy="793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rot="16200000" flipH="1">
              <a:off x="-761999" y="2707736"/>
              <a:ext cx="1677987" cy="1111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rot="5400000">
              <a:off x="7922419" y="3024845"/>
              <a:ext cx="1778001" cy="1111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978" y="3513604"/>
              <a:ext cx="1509665" cy="386839"/>
            </a:xfrm>
            <a:prstGeom prst="rect">
              <a:avLst/>
            </a:prstGeom>
            <a:noFill/>
          </p:spPr>
          <p:txBody>
            <a:bodyPr>
              <a:spAutoFit/>
            </a:bodyPr>
            <a:lstStyle/>
            <a:p>
              <a:pPr algn="ctr">
                <a:defRPr/>
              </a:pPr>
              <a:r>
                <a:rPr lang="zh-CN" altLang="en-US" sz="900" b="1" dirty="0">
                  <a:solidFill>
                    <a:schemeClr val="tx1">
                      <a:lumMod val="65000"/>
                      <a:lumOff val="35000"/>
                    </a:schemeClr>
                  </a:solidFill>
                  <a:latin typeface="微软雅黑" pitchFamily="34" charset="-122"/>
                  <a:ea typeface="微软雅黑" pitchFamily="34" charset="-122"/>
                </a:rPr>
                <a:t>网友投票</a:t>
              </a:r>
            </a:p>
          </p:txBody>
        </p:sp>
        <p:sp>
          <p:nvSpPr>
            <p:cNvPr id="30" name="TextBox 29"/>
            <p:cNvSpPr txBox="1"/>
            <p:nvPr/>
          </p:nvSpPr>
          <p:spPr>
            <a:xfrm>
              <a:off x="1603624" y="2293867"/>
              <a:ext cx="1509665" cy="386839"/>
            </a:xfrm>
            <a:prstGeom prst="rect">
              <a:avLst/>
            </a:prstGeom>
            <a:noFill/>
          </p:spPr>
          <p:txBody>
            <a:bodyPr>
              <a:spAutoFit/>
            </a:bodyPr>
            <a:lstStyle/>
            <a:p>
              <a:pPr algn="ctr">
                <a:defRPr/>
              </a:pPr>
              <a:r>
                <a:rPr lang="zh-CN" altLang="en-US" sz="900" b="1" dirty="0">
                  <a:solidFill>
                    <a:schemeClr val="tx1">
                      <a:lumMod val="65000"/>
                      <a:lumOff val="35000"/>
                    </a:schemeClr>
                  </a:solidFill>
                  <a:latin typeface="微软雅黑" pitchFamily="34" charset="-122"/>
                  <a:ea typeface="微软雅黑" pitchFamily="34" charset="-122"/>
                </a:rPr>
                <a:t>全资购车</a:t>
              </a:r>
            </a:p>
          </p:txBody>
        </p:sp>
        <p:sp>
          <p:nvSpPr>
            <p:cNvPr id="31" name="TextBox 30"/>
            <p:cNvSpPr txBox="1"/>
            <p:nvPr/>
          </p:nvSpPr>
          <p:spPr>
            <a:xfrm>
              <a:off x="3024643" y="3513604"/>
              <a:ext cx="1509665" cy="386839"/>
            </a:xfrm>
            <a:prstGeom prst="rect">
              <a:avLst/>
            </a:prstGeom>
            <a:noFill/>
          </p:spPr>
          <p:txBody>
            <a:bodyPr>
              <a:spAutoFit/>
            </a:bodyPr>
            <a:lstStyle/>
            <a:p>
              <a:pPr algn="ctr">
                <a:defRPr/>
              </a:pPr>
              <a:r>
                <a:rPr lang="zh-CN" altLang="en-US" sz="900" b="1" dirty="0">
                  <a:solidFill>
                    <a:schemeClr val="tx1">
                      <a:lumMod val="65000"/>
                      <a:lumOff val="35000"/>
                    </a:schemeClr>
                  </a:solidFill>
                  <a:latin typeface="微软雅黑" pitchFamily="34" charset="-122"/>
                  <a:ea typeface="微软雅黑" pitchFamily="34" charset="-122"/>
                </a:rPr>
                <a:t>性能测试</a:t>
              </a:r>
            </a:p>
          </p:txBody>
        </p:sp>
        <p:sp>
          <p:nvSpPr>
            <p:cNvPr id="32" name="TextBox 31"/>
            <p:cNvSpPr txBox="1"/>
            <p:nvPr/>
          </p:nvSpPr>
          <p:spPr>
            <a:xfrm>
              <a:off x="4445663" y="2385342"/>
              <a:ext cx="1509665" cy="386839"/>
            </a:xfrm>
            <a:prstGeom prst="rect">
              <a:avLst/>
            </a:prstGeom>
            <a:noFill/>
          </p:spPr>
          <p:txBody>
            <a:bodyPr>
              <a:spAutoFit/>
            </a:bodyPr>
            <a:lstStyle/>
            <a:p>
              <a:pPr algn="ctr">
                <a:defRPr/>
              </a:pPr>
              <a:r>
                <a:rPr lang="zh-CN" altLang="en-US" sz="900" b="1" dirty="0">
                  <a:solidFill>
                    <a:schemeClr val="tx1">
                      <a:lumMod val="65000"/>
                      <a:lumOff val="35000"/>
                    </a:schemeClr>
                  </a:solidFill>
                  <a:latin typeface="微软雅黑" pitchFamily="34" charset="-122"/>
                  <a:ea typeface="微软雅黑" pitchFamily="34" charset="-122"/>
                </a:rPr>
                <a:t>试验检测</a:t>
              </a:r>
            </a:p>
          </p:txBody>
        </p:sp>
        <p:sp>
          <p:nvSpPr>
            <p:cNvPr id="33" name="TextBox 32"/>
            <p:cNvSpPr txBox="1"/>
            <p:nvPr/>
          </p:nvSpPr>
          <p:spPr>
            <a:xfrm>
              <a:off x="5975347" y="3502022"/>
              <a:ext cx="1509665" cy="386839"/>
            </a:xfrm>
            <a:prstGeom prst="rect">
              <a:avLst/>
            </a:prstGeom>
            <a:noFill/>
          </p:spPr>
          <p:txBody>
            <a:bodyPr>
              <a:spAutoFit/>
            </a:bodyPr>
            <a:lstStyle/>
            <a:p>
              <a:pPr algn="ctr">
                <a:defRPr/>
              </a:pPr>
              <a:r>
                <a:rPr lang="zh-CN" altLang="en-US" sz="900" b="1" dirty="0">
                  <a:solidFill>
                    <a:schemeClr val="tx1">
                      <a:lumMod val="65000"/>
                      <a:lumOff val="35000"/>
                    </a:schemeClr>
                  </a:solidFill>
                  <a:latin typeface="微软雅黑" pitchFamily="34" charset="-122"/>
                  <a:ea typeface="微软雅黑" pitchFamily="34" charset="-122"/>
                </a:rPr>
                <a:t>车辆拆解</a:t>
              </a:r>
            </a:p>
          </p:txBody>
        </p:sp>
        <p:sp>
          <p:nvSpPr>
            <p:cNvPr id="34" name="TextBox 33"/>
            <p:cNvSpPr txBox="1"/>
            <p:nvPr/>
          </p:nvSpPr>
          <p:spPr>
            <a:xfrm>
              <a:off x="7470777" y="2379796"/>
              <a:ext cx="1314452" cy="386839"/>
            </a:xfrm>
            <a:prstGeom prst="rect">
              <a:avLst/>
            </a:prstGeom>
            <a:noFill/>
          </p:spPr>
          <p:txBody>
            <a:bodyPr>
              <a:spAutoFit/>
            </a:bodyPr>
            <a:lstStyle/>
            <a:p>
              <a:pPr algn="ctr">
                <a:defRPr/>
              </a:pPr>
              <a:r>
                <a:rPr lang="zh-CN" altLang="en-US" sz="900" b="1" dirty="0">
                  <a:solidFill>
                    <a:schemeClr val="tx1">
                      <a:lumMod val="65000"/>
                      <a:lumOff val="35000"/>
                    </a:schemeClr>
                  </a:solidFill>
                  <a:latin typeface="微软雅黑" pitchFamily="34" charset="-122"/>
                  <a:ea typeface="微软雅黑" pitchFamily="34" charset="-122"/>
                </a:rPr>
                <a:t>发布会</a:t>
              </a:r>
            </a:p>
          </p:txBody>
        </p:sp>
        <p:sp>
          <p:nvSpPr>
            <p:cNvPr id="35" name="右箭头 34"/>
            <p:cNvSpPr/>
            <p:nvPr/>
          </p:nvSpPr>
          <p:spPr>
            <a:xfrm>
              <a:off x="-40164" y="1973263"/>
              <a:ext cx="9039702" cy="185976"/>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b="1">
                <a:solidFill>
                  <a:schemeClr val="tx1">
                    <a:lumMod val="65000"/>
                    <a:lumOff val="35000"/>
                  </a:schemeClr>
                </a:solidFill>
                <a:latin typeface="微软雅黑" pitchFamily="34" charset="-122"/>
                <a:ea typeface="微软雅黑" pitchFamily="34" charset="-122"/>
              </a:endParaRPr>
            </a:p>
          </p:txBody>
        </p:sp>
        <p:cxnSp>
          <p:nvCxnSpPr>
            <p:cNvPr id="36" name="直接连接符 35"/>
            <p:cNvCxnSpPr/>
            <p:nvPr/>
          </p:nvCxnSpPr>
          <p:spPr>
            <a:xfrm rot="5400000">
              <a:off x="2260599" y="2974839"/>
              <a:ext cx="1677987" cy="1111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641475" y="1909763"/>
              <a:ext cx="0" cy="2921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38" name="矩形 16"/>
          <p:cNvSpPr>
            <a:spLocks noChangeArrowheads="1"/>
          </p:cNvSpPr>
          <p:nvPr/>
        </p:nvSpPr>
        <p:spPr bwMode="auto">
          <a:xfrm>
            <a:off x="179512" y="3019618"/>
            <a:ext cx="3476998" cy="830997"/>
          </a:xfrm>
          <a:prstGeom prst="rect">
            <a:avLst/>
          </a:prstGeom>
          <a:noFill/>
          <a:ln w="9525">
            <a:noFill/>
            <a:miter lim="800000"/>
            <a:headEnd/>
            <a:tailEnd/>
          </a:ln>
        </p:spPr>
        <p:txBody>
          <a:bodyPr wrap="square">
            <a:spAutoFit/>
          </a:bodyPr>
          <a:lstStyle/>
          <a:p>
            <a:pPr algn="ctr">
              <a:lnSpc>
                <a:spcPct val="150000"/>
              </a:lnSpc>
            </a:pPr>
            <a:r>
              <a:rPr lang="zh-CN" altLang="en-US" sz="1000" b="1" dirty="0">
                <a:solidFill>
                  <a:schemeClr val="tx1">
                    <a:lumMod val="65000"/>
                    <a:lumOff val="35000"/>
                  </a:schemeClr>
                </a:solidFill>
                <a:latin typeface="微软雅黑" pitchFamily="34" charset="-122"/>
                <a:ea typeface="微软雅黑" pitchFamily="34" charset="-122"/>
              </a:rPr>
              <a:t>自费</a:t>
            </a:r>
            <a:r>
              <a:rPr lang="zh-CN" altLang="en-US" sz="1600" b="1" dirty="0">
                <a:solidFill>
                  <a:srgbClr val="CD3300"/>
                </a:solidFill>
                <a:latin typeface="微软雅黑" pitchFamily="34" charset="-122"/>
                <a:ea typeface="微软雅黑" pitchFamily="34" charset="-122"/>
              </a:rPr>
              <a:t>全</a:t>
            </a:r>
            <a:r>
              <a:rPr lang="zh-CN" altLang="en-US" sz="1000" b="1" dirty="0">
                <a:solidFill>
                  <a:schemeClr val="tx1">
                    <a:lumMod val="65000"/>
                    <a:lumOff val="35000"/>
                  </a:schemeClr>
                </a:solidFill>
                <a:latin typeface="微软雅黑" pitchFamily="34" charset="-122"/>
                <a:ea typeface="微软雅黑" pitchFamily="34" charset="-122"/>
              </a:rPr>
              <a:t>款购</a:t>
            </a:r>
            <a:r>
              <a:rPr lang="zh-CN" altLang="en-US" sz="1000" b="1" dirty="0" smtClean="0">
                <a:solidFill>
                  <a:schemeClr val="tx1">
                    <a:lumMod val="65000"/>
                    <a:lumOff val="35000"/>
                  </a:schemeClr>
                </a:solidFill>
                <a:latin typeface="微软雅黑" pitchFamily="34" charset="-122"/>
                <a:ea typeface="微软雅黑" pitchFamily="34" charset="-122"/>
              </a:rPr>
              <a:t>车  </a:t>
            </a:r>
            <a:r>
              <a:rPr lang="en-US" altLang="zh-CN" sz="1000" b="1" dirty="0" smtClean="0">
                <a:solidFill>
                  <a:schemeClr val="tx1">
                    <a:lumMod val="65000"/>
                    <a:lumOff val="35000"/>
                  </a:schemeClr>
                </a:solidFill>
                <a:latin typeface="微软雅黑" pitchFamily="34" charset="-122"/>
                <a:ea typeface="微软雅黑" pitchFamily="34" charset="-122"/>
              </a:rPr>
              <a:t>&amp;  </a:t>
            </a:r>
            <a:r>
              <a:rPr lang="zh-CN" altLang="en-US" sz="1000" b="1" dirty="0" smtClean="0">
                <a:solidFill>
                  <a:schemeClr val="tx1">
                    <a:lumMod val="65000"/>
                    <a:lumOff val="35000"/>
                  </a:schemeClr>
                </a:solidFill>
                <a:latin typeface="微软雅黑" pitchFamily="34" charset="-122"/>
                <a:ea typeface="微软雅黑" pitchFamily="34" charset="-122"/>
              </a:rPr>
              <a:t>双</a:t>
            </a:r>
            <a:r>
              <a:rPr lang="zh-CN" altLang="en-US" sz="1000" b="1" dirty="0">
                <a:solidFill>
                  <a:schemeClr val="tx1">
                    <a:lumMod val="65000"/>
                    <a:lumOff val="35000"/>
                  </a:schemeClr>
                </a:solidFill>
                <a:latin typeface="微软雅黑" pitchFamily="34" charset="-122"/>
                <a:ea typeface="微软雅黑" pitchFamily="34" charset="-122"/>
              </a:rPr>
              <a:t>车</a:t>
            </a:r>
            <a:r>
              <a:rPr lang="zh-CN" altLang="en-US" sz="1600" b="1" dirty="0">
                <a:solidFill>
                  <a:srgbClr val="CD3300"/>
                </a:solidFill>
                <a:latin typeface="微软雅黑" pitchFamily="34" charset="-122"/>
                <a:ea typeface="微软雅黑" pitchFamily="34" charset="-122"/>
              </a:rPr>
              <a:t>全</a:t>
            </a:r>
            <a:r>
              <a:rPr lang="zh-CN" altLang="en-US" sz="1000" b="1" dirty="0">
                <a:solidFill>
                  <a:schemeClr val="tx1">
                    <a:lumMod val="65000"/>
                    <a:lumOff val="35000"/>
                  </a:schemeClr>
                </a:solidFill>
                <a:latin typeface="微软雅黑" pitchFamily="34" charset="-122"/>
                <a:ea typeface="微软雅黑" pitchFamily="34" charset="-122"/>
              </a:rPr>
              <a:t>面拆</a:t>
            </a:r>
            <a:r>
              <a:rPr lang="zh-CN" altLang="en-US" sz="1000" b="1" dirty="0" smtClean="0">
                <a:solidFill>
                  <a:schemeClr val="tx1">
                    <a:lumMod val="65000"/>
                    <a:lumOff val="35000"/>
                  </a:schemeClr>
                </a:solidFill>
                <a:latin typeface="微软雅黑" pitchFamily="34" charset="-122"/>
                <a:ea typeface="微软雅黑" pitchFamily="34" charset="-122"/>
              </a:rPr>
              <a:t>解  </a:t>
            </a:r>
            <a:r>
              <a:rPr lang="en-US" altLang="zh-CN" sz="1000" b="1" dirty="0" smtClean="0">
                <a:solidFill>
                  <a:schemeClr val="tx1">
                    <a:lumMod val="65000"/>
                    <a:lumOff val="35000"/>
                  </a:schemeClr>
                </a:solidFill>
                <a:latin typeface="微软雅黑" pitchFamily="34" charset="-122"/>
                <a:ea typeface="微软雅黑" pitchFamily="34" charset="-122"/>
              </a:rPr>
              <a:t>&amp;  </a:t>
            </a:r>
            <a:r>
              <a:rPr lang="zh-CN" altLang="en-US" sz="1000" b="1" dirty="0" smtClean="0">
                <a:solidFill>
                  <a:schemeClr val="tx1">
                    <a:lumMod val="65000"/>
                    <a:lumOff val="35000"/>
                  </a:schemeClr>
                </a:solidFill>
                <a:latin typeface="微软雅黑" pitchFamily="34" charset="-122"/>
                <a:ea typeface="微软雅黑" pitchFamily="34" charset="-122"/>
              </a:rPr>
              <a:t>视频</a:t>
            </a:r>
            <a:r>
              <a:rPr lang="zh-CN" altLang="en-US" sz="1600" b="1" dirty="0">
                <a:solidFill>
                  <a:srgbClr val="CD3300"/>
                </a:solidFill>
                <a:latin typeface="微软雅黑" pitchFamily="34" charset="-122"/>
                <a:ea typeface="微软雅黑" pitchFamily="34" charset="-122"/>
              </a:rPr>
              <a:t>全</a:t>
            </a:r>
            <a:r>
              <a:rPr lang="zh-CN" altLang="en-US" sz="1000" b="1" dirty="0">
                <a:solidFill>
                  <a:schemeClr val="tx1">
                    <a:lumMod val="65000"/>
                    <a:lumOff val="35000"/>
                  </a:schemeClr>
                </a:solidFill>
                <a:latin typeface="微软雅黑" pitchFamily="34" charset="-122"/>
                <a:ea typeface="微软雅黑" pitchFamily="34" charset="-122"/>
              </a:rPr>
              <a:t>程</a:t>
            </a:r>
            <a:r>
              <a:rPr lang="zh-CN" altLang="en-US" sz="1000" b="1" dirty="0" smtClean="0">
                <a:solidFill>
                  <a:schemeClr val="tx1">
                    <a:lumMod val="65000"/>
                    <a:lumOff val="35000"/>
                  </a:schemeClr>
                </a:solidFill>
                <a:latin typeface="微软雅黑" pitchFamily="34" charset="-122"/>
                <a:ea typeface="微软雅黑" pitchFamily="34" charset="-122"/>
              </a:rPr>
              <a:t>记录</a:t>
            </a:r>
            <a:endParaRPr lang="en-US" altLang="zh-CN" sz="1000" b="1" dirty="0" smtClean="0">
              <a:solidFill>
                <a:schemeClr val="tx1">
                  <a:lumMod val="65000"/>
                  <a:lumOff val="35000"/>
                </a:schemeClr>
              </a:solidFill>
              <a:latin typeface="微软雅黑" pitchFamily="34" charset="-122"/>
              <a:ea typeface="微软雅黑" pitchFamily="34" charset="-122"/>
            </a:endParaRPr>
          </a:p>
          <a:p>
            <a:pPr algn="ctr">
              <a:lnSpc>
                <a:spcPct val="150000"/>
              </a:lnSpc>
            </a:pPr>
            <a:r>
              <a:rPr lang="zh-CN" altLang="en-US" sz="1000" b="1" dirty="0">
                <a:solidFill>
                  <a:schemeClr val="tx1">
                    <a:lumMod val="65000"/>
                    <a:lumOff val="35000"/>
                  </a:schemeClr>
                </a:solidFill>
                <a:latin typeface="微软雅黑" pitchFamily="34" charset="-122"/>
                <a:ea typeface="微软雅黑" pitchFamily="34" charset="-122"/>
              </a:rPr>
              <a:t>协会</a:t>
            </a:r>
            <a:r>
              <a:rPr lang="zh-CN" altLang="en-US" sz="1600" b="1" dirty="0" smtClean="0">
                <a:solidFill>
                  <a:srgbClr val="CD3300"/>
                </a:solidFill>
                <a:latin typeface="微软雅黑" pitchFamily="34" charset="-122"/>
                <a:ea typeface="微软雅黑" pitchFamily="34" charset="-122"/>
              </a:rPr>
              <a:t>全</a:t>
            </a:r>
            <a:r>
              <a:rPr lang="zh-CN" altLang="en-US" sz="1000" b="1" dirty="0" smtClean="0">
                <a:solidFill>
                  <a:schemeClr val="tx1">
                    <a:lumMod val="65000"/>
                    <a:lumOff val="35000"/>
                  </a:schemeClr>
                </a:solidFill>
                <a:latin typeface="微软雅黑" pitchFamily="34" charset="-122"/>
                <a:ea typeface="微软雅黑" pitchFamily="34" charset="-122"/>
              </a:rPr>
              <a:t>力支持  </a:t>
            </a:r>
            <a:r>
              <a:rPr lang="en-US" altLang="zh-CN" sz="1000" b="1" dirty="0" smtClean="0">
                <a:solidFill>
                  <a:schemeClr val="tx1">
                    <a:lumMod val="65000"/>
                    <a:lumOff val="35000"/>
                  </a:schemeClr>
                </a:solidFill>
                <a:latin typeface="微软雅黑" pitchFamily="34" charset="-122"/>
                <a:ea typeface="微软雅黑" pitchFamily="34" charset="-122"/>
              </a:rPr>
              <a:t>&amp;  </a:t>
            </a:r>
            <a:r>
              <a:rPr lang="zh-CN" altLang="en-US" sz="1000" b="1" dirty="0" smtClean="0">
                <a:solidFill>
                  <a:schemeClr val="tx1">
                    <a:lumMod val="65000"/>
                    <a:lumOff val="35000"/>
                  </a:schemeClr>
                </a:solidFill>
                <a:latin typeface="微软雅黑" pitchFamily="34" charset="-122"/>
                <a:ea typeface="微软雅黑" pitchFamily="34" charset="-122"/>
              </a:rPr>
              <a:t>结果</a:t>
            </a:r>
            <a:r>
              <a:rPr lang="zh-CN" altLang="en-US" sz="1600" b="1" dirty="0">
                <a:solidFill>
                  <a:srgbClr val="CD3300"/>
                </a:solidFill>
                <a:latin typeface="微软雅黑" pitchFamily="34" charset="-122"/>
                <a:ea typeface="微软雅黑" pitchFamily="34" charset="-122"/>
              </a:rPr>
              <a:t>全</a:t>
            </a:r>
            <a:r>
              <a:rPr lang="zh-CN" altLang="en-US" sz="1000" b="1" dirty="0">
                <a:solidFill>
                  <a:schemeClr val="tx1">
                    <a:lumMod val="65000"/>
                    <a:lumOff val="35000"/>
                  </a:schemeClr>
                </a:solidFill>
                <a:latin typeface="微软雅黑" pitchFamily="34" charset="-122"/>
                <a:ea typeface="微软雅黑" pitchFamily="34" charset="-122"/>
              </a:rPr>
              <a:t>面</a:t>
            </a:r>
            <a:r>
              <a:rPr lang="zh-CN" altLang="en-US" sz="1000" b="1" dirty="0" smtClean="0">
                <a:solidFill>
                  <a:schemeClr val="tx1">
                    <a:lumMod val="65000"/>
                    <a:lumOff val="35000"/>
                  </a:schemeClr>
                </a:solidFill>
                <a:latin typeface="微软雅黑" pitchFamily="34" charset="-122"/>
                <a:ea typeface="微软雅黑" pitchFamily="34" charset="-122"/>
              </a:rPr>
              <a:t>公开  </a:t>
            </a:r>
            <a:r>
              <a:rPr lang="en-US" altLang="zh-CN" sz="1000" b="1" dirty="0" smtClean="0">
                <a:solidFill>
                  <a:schemeClr val="tx1">
                    <a:lumMod val="65000"/>
                    <a:lumOff val="35000"/>
                  </a:schemeClr>
                </a:solidFill>
                <a:latin typeface="微软雅黑" pitchFamily="34" charset="-122"/>
                <a:ea typeface="微软雅黑" pitchFamily="34" charset="-122"/>
              </a:rPr>
              <a:t>&amp;  </a:t>
            </a:r>
            <a:r>
              <a:rPr lang="zh-CN" altLang="en-US" sz="1000" b="1" dirty="0" smtClean="0">
                <a:solidFill>
                  <a:schemeClr val="tx1">
                    <a:lumMod val="65000"/>
                    <a:lumOff val="35000"/>
                  </a:schemeClr>
                </a:solidFill>
                <a:latin typeface="微软雅黑" pitchFamily="34" charset="-122"/>
                <a:ea typeface="微软雅黑" pitchFamily="34" charset="-122"/>
              </a:rPr>
              <a:t>资料</a:t>
            </a:r>
            <a:r>
              <a:rPr lang="zh-CN" altLang="en-US" sz="1600" b="1" dirty="0">
                <a:solidFill>
                  <a:srgbClr val="CD3300"/>
                </a:solidFill>
                <a:latin typeface="微软雅黑" pitchFamily="34" charset="-122"/>
                <a:ea typeface="微软雅黑" pitchFamily="34" charset="-122"/>
              </a:rPr>
              <a:t>全</a:t>
            </a:r>
            <a:r>
              <a:rPr lang="zh-CN" altLang="en-US" sz="1000" b="1" dirty="0">
                <a:solidFill>
                  <a:schemeClr val="tx1">
                    <a:lumMod val="65000"/>
                    <a:lumOff val="35000"/>
                  </a:schemeClr>
                </a:solidFill>
                <a:latin typeface="微软雅黑" pitchFamily="34" charset="-122"/>
                <a:ea typeface="微软雅黑" pitchFamily="34" charset="-122"/>
              </a:rPr>
              <a:t>面详实</a:t>
            </a:r>
          </a:p>
        </p:txBody>
      </p:sp>
      <p:sp>
        <p:nvSpPr>
          <p:cNvPr id="39" name="矩形 38"/>
          <p:cNvSpPr/>
          <p:nvPr/>
        </p:nvSpPr>
        <p:spPr>
          <a:xfrm>
            <a:off x="5279044" y="2199231"/>
            <a:ext cx="3264989" cy="461665"/>
          </a:xfrm>
          <a:prstGeom prst="rect">
            <a:avLst/>
          </a:prstGeom>
        </p:spPr>
        <p:txBody>
          <a:bodyPr wrap="square">
            <a:spAutoFit/>
          </a:bodyPr>
          <a:lstStyle/>
          <a:p>
            <a:pPr>
              <a:lnSpc>
                <a:spcPct val="150000"/>
              </a:lnSpc>
            </a:pPr>
            <a:r>
              <a:rPr lang="zh-CN" altLang="en-US" sz="1600" b="1" dirty="0" smtClean="0">
                <a:solidFill>
                  <a:schemeClr val="accent1">
                    <a:lumMod val="75000"/>
                  </a:schemeClr>
                </a:solidFill>
                <a:latin typeface="微软雅黑" pitchFamily="34" charset="-122"/>
                <a:ea typeface="微软雅黑" pitchFamily="34" charset="-122"/>
              </a:rPr>
              <a:t>六大流程确保拆解数据的客观公正</a:t>
            </a:r>
          </a:p>
        </p:txBody>
      </p:sp>
      <p:sp>
        <p:nvSpPr>
          <p:cNvPr id="40" name="TextBox 39"/>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拆车坊</a:t>
            </a:r>
            <a:endParaRPr lang="zh-CN" altLang="en-US" sz="2000" b="1" dirty="0">
              <a:solidFill>
                <a:schemeClr val="bg1"/>
              </a:solidFill>
            </a:endParaRPr>
          </a:p>
        </p:txBody>
      </p:sp>
    </p:spTree>
    <p:extLst>
      <p:ext uri="{BB962C8B-B14F-4D97-AF65-F5344CB8AC3E}">
        <p14:creationId xmlns:p14="http://schemas.microsoft.com/office/powerpoint/2010/main" val="38730214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拆车坊照片\K5拆解1500\_MG_319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42" y="1203598"/>
            <a:ext cx="3697430" cy="24649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117" b="9203"/>
          <a:stretch/>
        </p:blipFill>
        <p:spPr bwMode="auto">
          <a:xfrm>
            <a:off x="3796698" y="2845137"/>
            <a:ext cx="2494851" cy="19592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拆车坊</a:t>
            </a:r>
            <a:endParaRPr lang="zh-CN" altLang="en-US" sz="2000" b="1" dirty="0">
              <a:solidFill>
                <a:schemeClr val="bg1"/>
              </a:solidFill>
            </a:endParaRPr>
          </a:p>
        </p:txBody>
      </p:sp>
      <p:pic>
        <p:nvPicPr>
          <p:cNvPr id="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027" y="3820906"/>
            <a:ext cx="3725245" cy="9835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94490" y="1220278"/>
            <a:ext cx="2497059" cy="1529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40152" y="1218142"/>
            <a:ext cx="2683728" cy="358627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矩形 7"/>
          <p:cNvSpPr/>
          <p:nvPr/>
        </p:nvSpPr>
        <p:spPr>
          <a:xfrm>
            <a:off x="42586" y="2749822"/>
            <a:ext cx="8981293" cy="720080"/>
          </a:xfrm>
          <a:prstGeom prst="rect">
            <a:avLst/>
          </a:prstGeom>
          <a:solidFill>
            <a:srgbClr val="4F81BD">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b="1" dirty="0">
                <a:solidFill>
                  <a:srgbClr val="FFC000"/>
                </a:solidFill>
                <a:latin typeface="微软雅黑" pitchFamily="34" charset="-122"/>
                <a:ea typeface="微软雅黑" pitchFamily="34" charset="-122"/>
              </a:rPr>
              <a:t>拆解高清图集、静态分析报告、拆解对比视频已经成为拆车坊三大</a:t>
            </a:r>
            <a:r>
              <a:rPr lang="zh-CN" altLang="en-US" sz="2400" b="1" dirty="0">
                <a:solidFill>
                  <a:srgbClr val="FFC000"/>
                </a:solidFill>
                <a:latin typeface="微软雅黑" pitchFamily="34" charset="-122"/>
                <a:ea typeface="微软雅黑" pitchFamily="34" charset="-122"/>
              </a:rPr>
              <a:t>杀手锏</a:t>
            </a:r>
          </a:p>
        </p:txBody>
      </p:sp>
    </p:spTree>
    <p:extLst>
      <p:ext uri="{BB962C8B-B14F-4D97-AF65-F5344CB8AC3E}">
        <p14:creationId xmlns:p14="http://schemas.microsoft.com/office/powerpoint/2010/main" val="12600001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6504" y="699542"/>
            <a:ext cx="4751520" cy="553850"/>
          </a:xfrm>
          <a:prstGeom prst="rect">
            <a:avLst/>
          </a:prstGeom>
        </p:spPr>
        <p:txBody>
          <a:bodyPr wrap="square" lIns="145143" tIns="72571" rIns="145143" bIns="72571">
            <a:spAutoFit/>
          </a:bodyPr>
          <a:lstStyle/>
          <a:p>
            <a:pPr lvl="0" algn="ctr">
              <a:lnSpc>
                <a:spcPct val="150000"/>
              </a:lnSpc>
            </a:pPr>
            <a:r>
              <a:rPr lang="zh-CN" altLang="en-US" sz="2000" b="1" dirty="0">
                <a:solidFill>
                  <a:srgbClr val="C0504D"/>
                </a:solidFill>
                <a:latin typeface="微软雅黑" pitchFamily="34" charset="-122"/>
                <a:ea typeface="微软雅黑" pitchFamily="34" charset="-122"/>
              </a:rPr>
              <a:t>拆车坊自主制作真人秀栏目精彩上线</a:t>
            </a:r>
          </a:p>
        </p:txBody>
      </p:sp>
      <p:sp>
        <p:nvSpPr>
          <p:cNvPr id="25604" name="AutoShape 4" descr="http://img3.imgtn.bdimg.com/it/u=743536608,4187111905&amp;fm=21&amp;gp=0.jpg"/>
          <p:cNvSpPr>
            <a:spLocks noChangeAspect="1" noChangeArrowheads="1"/>
          </p:cNvSpPr>
          <p:nvPr/>
        </p:nvSpPr>
        <p:spPr bwMode="auto">
          <a:xfrm>
            <a:off x="246931" y="-229328"/>
            <a:ext cx="483783" cy="483858"/>
          </a:xfrm>
          <a:prstGeom prst="rect">
            <a:avLst/>
          </a:prstGeom>
          <a:noFill/>
        </p:spPr>
        <p:txBody>
          <a:bodyPr vert="horz" wrap="square" lIns="145143" tIns="72571" rIns="145143" bIns="72571" numCol="1" anchor="t" anchorCtr="0" compatLnSpc="1">
            <a:prstTxWarp prst="textNoShape">
              <a:avLst/>
            </a:prstTxWarp>
          </a:bodyPr>
          <a:lstStyle/>
          <a:p>
            <a:endParaRPr lang="zh-CN" altLang="en-US"/>
          </a:p>
        </p:txBody>
      </p:sp>
      <p:sp>
        <p:nvSpPr>
          <p:cNvPr id="25606" name="AutoShape 6" descr="http://img3.imgtn.bdimg.com/it/u=743536608,4187111905&amp;fm=21&amp;gp=0.jpg"/>
          <p:cNvSpPr>
            <a:spLocks noChangeAspect="1" noChangeArrowheads="1"/>
          </p:cNvSpPr>
          <p:nvPr/>
        </p:nvSpPr>
        <p:spPr bwMode="auto">
          <a:xfrm>
            <a:off x="246931" y="-229328"/>
            <a:ext cx="483783" cy="483858"/>
          </a:xfrm>
          <a:prstGeom prst="rect">
            <a:avLst/>
          </a:prstGeom>
          <a:noFill/>
        </p:spPr>
        <p:txBody>
          <a:bodyPr vert="horz" wrap="square" lIns="145143" tIns="72571" rIns="145143" bIns="72571" numCol="1" anchor="t" anchorCtr="0" compatLnSpc="1">
            <a:prstTxWarp prst="textNoShape">
              <a:avLst/>
            </a:prstTxWarp>
          </a:bodyPr>
          <a:lstStyle/>
          <a:p>
            <a:endParaRPr lang="zh-CN" altLang="en-US"/>
          </a:p>
        </p:txBody>
      </p:sp>
      <p:sp>
        <p:nvSpPr>
          <p:cNvPr id="25608" name="AutoShape 8" descr="http://img3.imgtn.bdimg.com/it/u=743536608,4187111905&amp;fm=21&amp;gp=0.jpg"/>
          <p:cNvSpPr>
            <a:spLocks noChangeAspect="1" noChangeArrowheads="1"/>
          </p:cNvSpPr>
          <p:nvPr/>
        </p:nvSpPr>
        <p:spPr bwMode="auto">
          <a:xfrm>
            <a:off x="246931" y="-229328"/>
            <a:ext cx="483783" cy="483858"/>
          </a:xfrm>
          <a:prstGeom prst="rect">
            <a:avLst/>
          </a:prstGeom>
          <a:noFill/>
        </p:spPr>
        <p:txBody>
          <a:bodyPr vert="horz" wrap="square" lIns="145143" tIns="72571" rIns="145143" bIns="72571" numCol="1" anchor="t" anchorCtr="0" compatLnSpc="1">
            <a:prstTxWarp prst="textNoShape">
              <a:avLst/>
            </a:prstTxWarp>
          </a:bodyPr>
          <a:lstStyle/>
          <a:p>
            <a:endParaRPr lang="zh-CN" altLang="en-US"/>
          </a:p>
        </p:txBody>
      </p:sp>
      <p:sp>
        <p:nvSpPr>
          <p:cNvPr id="27651" name="AutoShape 3" descr="C:\Users\Administrator\AppData\Roaming\Tencent\Users\185613221\QQ\WinTemp\RichOle\HRLDRMHS)%(61S$2HB7I.jpg"/>
          <p:cNvSpPr>
            <a:spLocks noChangeAspect="1" noChangeArrowheads="1"/>
          </p:cNvSpPr>
          <p:nvPr/>
        </p:nvSpPr>
        <p:spPr bwMode="auto">
          <a:xfrm>
            <a:off x="0" y="0"/>
            <a:ext cx="483783" cy="483857"/>
          </a:xfrm>
          <a:prstGeom prst="rect">
            <a:avLst/>
          </a:prstGeom>
          <a:noFill/>
        </p:spPr>
        <p:txBody>
          <a:bodyPr vert="horz" wrap="square" lIns="145143" tIns="72571" rIns="145143" bIns="72571" numCol="1" anchor="t" anchorCtr="0" compatLnSpc="1">
            <a:prstTxWarp prst="textNoShape">
              <a:avLst/>
            </a:prstTxWarp>
          </a:bodyPr>
          <a:lstStyle/>
          <a:p>
            <a:endParaRPr lang="zh-CN" altLang="en-US"/>
          </a:p>
        </p:txBody>
      </p:sp>
      <p:sp>
        <p:nvSpPr>
          <p:cNvPr id="27652" name="AutoShape 4" descr="C:\Users\Administrator\AppData\Roaming\Tencent\Users\185613221\QQ\WinTemp\RichOle\HRLDRMHS)%(61S$2HB7I.jpg"/>
          <p:cNvSpPr>
            <a:spLocks noChangeAspect="1" noChangeArrowheads="1"/>
          </p:cNvSpPr>
          <p:nvPr/>
        </p:nvSpPr>
        <p:spPr bwMode="auto">
          <a:xfrm>
            <a:off x="0" y="0"/>
            <a:ext cx="483783" cy="483857"/>
          </a:xfrm>
          <a:prstGeom prst="rect">
            <a:avLst/>
          </a:prstGeom>
          <a:noFill/>
        </p:spPr>
        <p:txBody>
          <a:bodyPr vert="horz" wrap="square" lIns="145143" tIns="72571" rIns="145143" bIns="72571" numCol="1" anchor="t" anchorCtr="0" compatLnSpc="1">
            <a:prstTxWarp prst="textNoShape">
              <a:avLst/>
            </a:prstTxWarp>
          </a:bodyPr>
          <a:lstStyle/>
          <a:p>
            <a:endParaRPr lang="zh-CN" altLang="en-US"/>
          </a:p>
        </p:txBody>
      </p:sp>
      <p:sp>
        <p:nvSpPr>
          <p:cNvPr id="27653" name="AutoShape 5" descr="C:\Users\Administrator\AppData\Roaming\Tencent\Users\185613221\QQ\WinTemp\RichOle\HRLDRMHS)%(61S$2HB7I.jpg"/>
          <p:cNvSpPr>
            <a:spLocks noChangeAspect="1" noChangeArrowheads="1"/>
          </p:cNvSpPr>
          <p:nvPr/>
        </p:nvSpPr>
        <p:spPr bwMode="auto">
          <a:xfrm>
            <a:off x="0" y="0"/>
            <a:ext cx="483783" cy="483857"/>
          </a:xfrm>
          <a:prstGeom prst="rect">
            <a:avLst/>
          </a:prstGeom>
          <a:noFill/>
        </p:spPr>
        <p:txBody>
          <a:bodyPr vert="horz" wrap="square" lIns="145143" tIns="72571" rIns="145143" bIns="72571" numCol="1" anchor="t" anchorCtr="0" compatLnSpc="1">
            <a:prstTxWarp prst="textNoShape">
              <a:avLst/>
            </a:prstTxWarp>
          </a:bodyPr>
          <a:lstStyle/>
          <a:p>
            <a:endParaRPr lang="zh-CN" altLang="en-US"/>
          </a:p>
        </p:txBody>
      </p:sp>
      <p:sp>
        <p:nvSpPr>
          <p:cNvPr id="14" name="矩形 42"/>
          <p:cNvSpPr>
            <a:spLocks noChangeArrowheads="1"/>
          </p:cNvSpPr>
          <p:nvPr/>
        </p:nvSpPr>
        <p:spPr bwMode="auto">
          <a:xfrm>
            <a:off x="353294" y="1184971"/>
            <a:ext cx="7812088" cy="1061831"/>
          </a:xfrm>
          <a:prstGeom prst="rect">
            <a:avLst/>
          </a:prstGeom>
          <a:noFill/>
          <a:ln w="9525">
            <a:noFill/>
            <a:miter lim="800000"/>
            <a:headEnd/>
            <a:tailEnd/>
          </a:ln>
        </p:spPr>
        <p:txBody>
          <a:bodyPr wrap="square" lIns="91440" tIns="45721" rIns="91440" bIns="45721">
            <a:spAutoFit/>
          </a:bodyPr>
          <a:lstStyle/>
          <a:p>
            <a:pPr>
              <a:lnSpc>
                <a:spcPct val="150000"/>
              </a:lnSpc>
            </a:pPr>
            <a:r>
              <a:rPr lang="zh-CN" altLang="en-US" sz="1400" dirty="0" smtClean="0">
                <a:latin typeface="微软雅黑" pitchFamily="34" charset="-122"/>
                <a:ea typeface="微软雅黑" pitchFamily="34" charset="-122"/>
                <a:sym typeface="微软雅黑" pitchFamily="34" charset="-122"/>
              </a:rPr>
              <a:t>节目</a:t>
            </a:r>
            <a:r>
              <a:rPr lang="zh-CN" altLang="en-US" sz="1400" dirty="0">
                <a:latin typeface="微软雅黑" pitchFamily="34" charset="-122"/>
                <a:ea typeface="微软雅黑" pitchFamily="34" charset="-122"/>
                <a:sym typeface="微软雅黑" pitchFamily="34" charset="-122"/>
              </a:rPr>
              <a:t>时长：</a:t>
            </a:r>
            <a:r>
              <a:rPr lang="en-US" altLang="zh-CN" sz="1400" dirty="0">
                <a:latin typeface="微软雅黑" pitchFamily="34" charset="-122"/>
                <a:sym typeface="微软雅黑" pitchFamily="34" charset="-122"/>
              </a:rPr>
              <a:t>30</a:t>
            </a:r>
            <a:r>
              <a:rPr lang="zh-CN" altLang="en-US" sz="1400" dirty="0">
                <a:latin typeface="微软雅黑" pitchFamily="34" charset="-122"/>
                <a:ea typeface="微软雅黑" pitchFamily="34" charset="-122"/>
                <a:sym typeface="微软雅黑" pitchFamily="34" charset="-122"/>
              </a:rPr>
              <a:t>分钟</a:t>
            </a:r>
            <a:endParaRPr lang="en-US" sz="1400" dirty="0">
              <a:latin typeface="微软雅黑" pitchFamily="34" charset="-122"/>
              <a:sym typeface="微软雅黑" pitchFamily="34" charset="-122"/>
            </a:endParaRPr>
          </a:p>
          <a:p>
            <a:pPr>
              <a:lnSpc>
                <a:spcPct val="150000"/>
              </a:lnSpc>
            </a:pPr>
            <a:r>
              <a:rPr lang="zh-CN" altLang="en-US" sz="1400" dirty="0" smtClean="0">
                <a:latin typeface="微软雅黑" pitchFamily="34" charset="-122"/>
                <a:ea typeface="微软雅黑" pitchFamily="34" charset="-122"/>
                <a:sym typeface="微软雅黑" pitchFamily="34" charset="-122"/>
              </a:rPr>
              <a:t>播出</a:t>
            </a:r>
            <a:r>
              <a:rPr lang="zh-CN" altLang="en-US" sz="1400" dirty="0">
                <a:latin typeface="微软雅黑" pitchFamily="34" charset="-122"/>
                <a:ea typeface="微软雅黑" pitchFamily="34" charset="-122"/>
                <a:sym typeface="微软雅黑" pitchFamily="34" charset="-122"/>
              </a:rPr>
              <a:t>方式：周播节目</a:t>
            </a:r>
            <a:endParaRPr lang="en-US" sz="1400" dirty="0">
              <a:latin typeface="微软雅黑" pitchFamily="34" charset="-122"/>
              <a:sym typeface="微软雅黑" pitchFamily="34" charset="-122"/>
            </a:endParaRPr>
          </a:p>
          <a:p>
            <a:pPr>
              <a:lnSpc>
                <a:spcPct val="150000"/>
              </a:lnSpc>
            </a:pPr>
            <a:r>
              <a:rPr lang="zh-CN" altLang="en-US" sz="1400" dirty="0">
                <a:latin typeface="微软雅黑" pitchFamily="34" charset="-122"/>
                <a:ea typeface="微软雅黑" pitchFamily="34" charset="-122"/>
                <a:sym typeface="微软雅黑" pitchFamily="34" charset="-122"/>
              </a:rPr>
              <a:t>播出平台：</a:t>
            </a:r>
            <a:r>
              <a:rPr lang="zh-CN" altLang="en-US" sz="1400" b="1" dirty="0">
                <a:solidFill>
                  <a:srgbClr val="C0504D"/>
                </a:solidFill>
                <a:latin typeface="微软雅黑" pitchFamily="34" charset="-122"/>
                <a:ea typeface="微软雅黑" pitchFamily="34" charset="-122"/>
                <a:sym typeface="微软雅黑" pitchFamily="34" charset="-122"/>
              </a:rPr>
              <a:t>黑龙江卫视 、湖北卫视 、深圳卫视、天津卫视 、云南卫视 、江西卫视</a:t>
            </a:r>
          </a:p>
        </p:txBody>
      </p:sp>
      <p:pic>
        <p:nvPicPr>
          <p:cNvPr id="15" name="Picture 7" descr="C:\Users\zhou\AppData\Roaming\Tencent\Users\12442121\QQ\WinTemp\RichOle\ZBJ}{%ASLSZHX$Q{6X47G[8.jpg"/>
          <p:cNvPicPr>
            <a:picLocks noChangeArrowheads="1"/>
          </p:cNvPicPr>
          <p:nvPr/>
        </p:nvPicPr>
        <p:blipFill>
          <a:blip r:embed="rId2"/>
          <a:srcRect/>
          <a:stretch>
            <a:fillRect/>
          </a:stretch>
        </p:blipFill>
        <p:spPr bwMode="auto">
          <a:xfrm>
            <a:off x="7667624" y="2322412"/>
            <a:ext cx="1231900" cy="593725"/>
          </a:xfrm>
          <a:prstGeom prst="rect">
            <a:avLst/>
          </a:prstGeom>
          <a:solidFill>
            <a:srgbClr val="EDEDED"/>
          </a:solidFill>
          <a:ln w="9525">
            <a:noFill/>
            <a:miter lim="800000"/>
            <a:headEnd/>
            <a:tailEnd/>
          </a:ln>
        </p:spPr>
      </p:pic>
      <p:graphicFrame>
        <p:nvGraphicFramePr>
          <p:cNvPr id="17" name="Group 3"/>
          <p:cNvGraphicFramePr>
            <a:graphicFrameLocks noGrp="1"/>
          </p:cNvGraphicFramePr>
          <p:nvPr>
            <p:extLst>
              <p:ext uri="{D42A27DB-BD31-4B8C-83A1-F6EECF244321}">
                <p14:modId xmlns:p14="http://schemas.microsoft.com/office/powerpoint/2010/main" val="2760869480"/>
              </p:ext>
            </p:extLst>
          </p:nvPr>
        </p:nvGraphicFramePr>
        <p:xfrm>
          <a:off x="107950" y="3308250"/>
          <a:ext cx="8856663" cy="688249"/>
        </p:xfrm>
        <a:graphic>
          <a:graphicData uri="http://schemas.openxmlformats.org/drawingml/2006/table">
            <a:tbl>
              <a:tblPr/>
              <a:tblGrid>
                <a:gridCol w="857250"/>
                <a:gridCol w="598488"/>
                <a:gridCol w="771526"/>
                <a:gridCol w="1712912"/>
                <a:gridCol w="855662"/>
                <a:gridCol w="820737"/>
                <a:gridCol w="1406526"/>
                <a:gridCol w="898525"/>
                <a:gridCol w="935037"/>
              </a:tblGrid>
              <a:tr h="398463">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1300" b="1" i="0" u="none" strike="noStrike" cap="none" normalizeH="0" baseline="0" dirty="0" smtClean="0">
                          <a:ln>
                            <a:noFill/>
                          </a:ln>
                          <a:solidFill>
                            <a:srgbClr val="FFFFFF"/>
                          </a:solidFill>
                          <a:effectLst/>
                          <a:latin typeface="Arial" pitchFamily="34" charset="0"/>
                          <a:ea typeface="微软雅黑" pitchFamily="34" charset="-122"/>
                          <a:sym typeface="Arial" pitchFamily="34" charset="0"/>
                        </a:rPr>
                        <a:t>30s</a:t>
                      </a:r>
                      <a:endParaRPr kumimoji="0" lang="zh-CN" altLang="en-US" sz="1300" b="1" i="0" u="none" strike="noStrike" cap="none" normalizeH="0" baseline="0" dirty="0" smtClean="0">
                        <a:ln>
                          <a:noFill/>
                        </a:ln>
                        <a:solidFill>
                          <a:srgbClr val="FFFFFF"/>
                        </a:solidFill>
                        <a:effectLst/>
                        <a:latin typeface="微软雅黑" pitchFamily="34" charset="-122"/>
                        <a:ea typeface="微软雅黑" pitchFamily="34" charset="-122"/>
                        <a:sym typeface="微软雅黑" pitchFamily="34" charset="-122"/>
                      </a:endParaRPr>
                    </a:p>
                  </a:txBody>
                  <a:tcPr marL="91439" marR="91439" marT="45833" marB="45833"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38100" cap="flat" cmpd="sng" algn="ctr">
                      <a:solidFill>
                        <a:srgbClr val="FFFFFF"/>
                      </a:solidFill>
                      <a:prstDash val="solid"/>
                      <a:miter lim="800000"/>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1300" b="1" i="0" u="none" strike="noStrike" cap="none" normalizeH="0" baseline="0" smtClean="0">
                          <a:ln>
                            <a:noFill/>
                          </a:ln>
                          <a:solidFill>
                            <a:srgbClr val="FFFFFF"/>
                          </a:solidFill>
                          <a:effectLst/>
                          <a:latin typeface="微软雅黑" pitchFamily="34" charset="-122"/>
                          <a:ea typeface="微软雅黑" pitchFamily="34" charset="-122"/>
                          <a:sym typeface="微软雅黑" pitchFamily="34" charset="-122"/>
                        </a:rPr>
                        <a:t>10s</a:t>
                      </a:r>
                      <a:endParaRPr kumimoji="0" lang="zh-CN" altLang="en-US" sz="1300" b="1" i="0" u="none" strike="noStrike" cap="none" normalizeH="0" baseline="0" smtClean="0">
                        <a:ln>
                          <a:noFill/>
                        </a:ln>
                        <a:solidFill>
                          <a:srgbClr val="FFFFFF"/>
                        </a:solidFill>
                        <a:effectLst/>
                        <a:latin typeface="微软雅黑" pitchFamily="34" charset="-122"/>
                        <a:ea typeface="微软雅黑" pitchFamily="34" charset="-122"/>
                        <a:sym typeface="微软雅黑" pitchFamily="34" charset="-122"/>
                      </a:endParaRPr>
                    </a:p>
                  </a:txBody>
                  <a:tcPr marL="91439" marR="91439" marT="45833" marB="45833"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38100" cap="flat" cmpd="sng" algn="ctr">
                      <a:solidFill>
                        <a:srgbClr val="FFFFFF"/>
                      </a:solidFill>
                      <a:prstDash val="solid"/>
                      <a:miter lim="800000"/>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1300" b="1" i="0" u="none" strike="noStrike" cap="none" normalizeH="0" baseline="0" smtClean="0">
                          <a:ln>
                            <a:noFill/>
                          </a:ln>
                          <a:solidFill>
                            <a:srgbClr val="FFFFFF"/>
                          </a:solidFill>
                          <a:effectLst/>
                          <a:latin typeface="Arial" pitchFamily="34" charset="0"/>
                          <a:ea typeface="微软雅黑" pitchFamily="34" charset="-122"/>
                          <a:sym typeface="Arial" pitchFamily="34" charset="0"/>
                        </a:rPr>
                        <a:t>30s</a:t>
                      </a:r>
                      <a:endParaRPr kumimoji="0" lang="zh-CN" altLang="en-US" sz="1300" b="1" i="0" u="none" strike="noStrike" cap="none" normalizeH="0" baseline="0" smtClean="0">
                        <a:ln>
                          <a:noFill/>
                        </a:ln>
                        <a:solidFill>
                          <a:srgbClr val="FFFFFF"/>
                        </a:solidFill>
                        <a:effectLst/>
                        <a:latin typeface="微软雅黑" pitchFamily="34" charset="-122"/>
                        <a:ea typeface="微软雅黑" pitchFamily="34" charset="-122"/>
                        <a:sym typeface="微软雅黑" pitchFamily="34" charset="-122"/>
                      </a:endParaRPr>
                    </a:p>
                  </a:txBody>
                  <a:tcPr marL="91439" marR="91439" marT="45833" marB="45833"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38100" cap="flat" cmpd="sng" algn="ctr">
                      <a:solidFill>
                        <a:srgbClr val="FFFFFF"/>
                      </a:solidFill>
                      <a:prstDash val="solid"/>
                      <a:miter lim="800000"/>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1300" b="1" i="0" u="none" strike="noStrike" cap="none" normalizeH="0" baseline="0" smtClean="0">
                          <a:ln>
                            <a:noFill/>
                          </a:ln>
                          <a:solidFill>
                            <a:srgbClr val="FFFFFF"/>
                          </a:solidFill>
                          <a:effectLst/>
                          <a:latin typeface="微软雅黑" pitchFamily="34" charset="-122"/>
                          <a:ea typeface="微软雅黑" pitchFamily="34" charset="-122"/>
                          <a:sym typeface="微软雅黑" pitchFamily="34" charset="-122"/>
                        </a:rPr>
                        <a:t>15m</a:t>
                      </a:r>
                      <a:endParaRPr kumimoji="0" lang="zh-CN" altLang="en-US" sz="1300" b="1" i="0" u="none" strike="noStrike" cap="none" normalizeH="0" baseline="0" smtClean="0">
                        <a:ln>
                          <a:noFill/>
                        </a:ln>
                        <a:solidFill>
                          <a:srgbClr val="FFFFFF"/>
                        </a:solidFill>
                        <a:effectLst/>
                        <a:latin typeface="微软雅黑" pitchFamily="34" charset="-122"/>
                        <a:ea typeface="微软雅黑" pitchFamily="34" charset="-122"/>
                        <a:sym typeface="微软雅黑" pitchFamily="34" charset="-122"/>
                      </a:endParaRPr>
                    </a:p>
                  </a:txBody>
                  <a:tcPr marL="91439" marR="91439" marT="45833" marB="45833"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38100" cap="flat" cmpd="sng" algn="ctr">
                      <a:solidFill>
                        <a:srgbClr val="FFFFFF"/>
                      </a:solidFill>
                      <a:prstDash val="solid"/>
                      <a:miter lim="800000"/>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1300" b="1" i="0" u="none" strike="noStrike" cap="none" normalizeH="0" baseline="0" smtClean="0">
                          <a:ln>
                            <a:noFill/>
                          </a:ln>
                          <a:solidFill>
                            <a:srgbClr val="FFFFFF"/>
                          </a:solidFill>
                          <a:effectLst/>
                          <a:latin typeface="微软雅黑" pitchFamily="34" charset="-122"/>
                          <a:ea typeface="微软雅黑" pitchFamily="34" charset="-122"/>
                          <a:sym typeface="微软雅黑" pitchFamily="34" charset="-122"/>
                        </a:rPr>
                        <a:t>30s</a:t>
                      </a:r>
                      <a:endParaRPr kumimoji="0" lang="zh-CN" altLang="en-US" sz="1300" b="1" i="0" u="none" strike="noStrike" cap="none" normalizeH="0" baseline="0" smtClean="0">
                        <a:ln>
                          <a:noFill/>
                        </a:ln>
                        <a:solidFill>
                          <a:srgbClr val="FFFFFF"/>
                        </a:solidFill>
                        <a:effectLst/>
                        <a:latin typeface="微软雅黑" pitchFamily="34" charset="-122"/>
                        <a:ea typeface="微软雅黑" pitchFamily="34" charset="-122"/>
                        <a:sym typeface="微软雅黑" pitchFamily="34" charset="-122"/>
                      </a:endParaRPr>
                    </a:p>
                  </a:txBody>
                  <a:tcPr marL="91439" marR="91439" marT="45833" marB="45833"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38100" cap="flat" cmpd="sng" algn="ctr">
                      <a:solidFill>
                        <a:srgbClr val="FFFFFF"/>
                      </a:solidFill>
                      <a:prstDash val="solid"/>
                      <a:miter lim="800000"/>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1300" b="1" i="0" u="none" strike="noStrike" cap="none" normalizeH="0" baseline="0" smtClean="0">
                          <a:ln>
                            <a:noFill/>
                          </a:ln>
                          <a:solidFill>
                            <a:srgbClr val="FFFFFF"/>
                          </a:solidFill>
                          <a:effectLst/>
                          <a:latin typeface="微软雅黑" pitchFamily="34" charset="-122"/>
                          <a:ea typeface="微软雅黑" pitchFamily="34" charset="-122"/>
                          <a:sym typeface="微软雅黑" pitchFamily="34" charset="-122"/>
                        </a:rPr>
                        <a:t>30s</a:t>
                      </a:r>
                      <a:endParaRPr kumimoji="0" lang="zh-CN" altLang="en-US" sz="1300" b="1" i="0" u="none" strike="noStrike" cap="none" normalizeH="0" baseline="0" smtClean="0">
                        <a:ln>
                          <a:noFill/>
                        </a:ln>
                        <a:solidFill>
                          <a:srgbClr val="FFFFFF"/>
                        </a:solidFill>
                        <a:effectLst/>
                        <a:latin typeface="微软雅黑" pitchFamily="34" charset="-122"/>
                        <a:ea typeface="微软雅黑" pitchFamily="34" charset="-122"/>
                        <a:sym typeface="微软雅黑" pitchFamily="34" charset="-122"/>
                      </a:endParaRPr>
                    </a:p>
                  </a:txBody>
                  <a:tcPr marL="91439" marR="91439" marT="45833" marB="45833"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38100" cap="flat" cmpd="sng" algn="ctr">
                      <a:solidFill>
                        <a:srgbClr val="FFFFFF"/>
                      </a:solidFill>
                      <a:prstDash val="solid"/>
                      <a:miter lim="800000"/>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1300" b="1" i="0" u="none" strike="noStrike" cap="none" normalizeH="0" baseline="0" smtClean="0">
                          <a:ln>
                            <a:noFill/>
                          </a:ln>
                          <a:solidFill>
                            <a:srgbClr val="FFFFFF"/>
                          </a:solidFill>
                          <a:effectLst/>
                          <a:latin typeface="微软雅黑" pitchFamily="34" charset="-122"/>
                          <a:ea typeface="微软雅黑" pitchFamily="34" charset="-122"/>
                          <a:sym typeface="微软雅黑" pitchFamily="34" charset="-122"/>
                        </a:rPr>
                        <a:t> 13m20s            </a:t>
                      </a:r>
                      <a:endParaRPr kumimoji="0" lang="zh-CN" altLang="en-US" sz="1300" b="1" i="0" u="none" strike="noStrike" cap="none" normalizeH="0" baseline="0" smtClean="0">
                        <a:ln>
                          <a:noFill/>
                        </a:ln>
                        <a:solidFill>
                          <a:srgbClr val="FFFFFF"/>
                        </a:solidFill>
                        <a:effectLst/>
                        <a:latin typeface="微软雅黑" pitchFamily="34" charset="-122"/>
                        <a:ea typeface="微软雅黑" pitchFamily="34" charset="-122"/>
                        <a:sym typeface="微软雅黑" pitchFamily="34" charset="-122"/>
                      </a:endParaRPr>
                    </a:p>
                  </a:txBody>
                  <a:tcPr marL="91439" marR="91439" marT="45833" marB="45833"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38100" cap="flat" cmpd="sng" algn="ctr">
                      <a:solidFill>
                        <a:srgbClr val="FFFFFF"/>
                      </a:solidFill>
                      <a:prstDash val="solid"/>
                      <a:miter lim="800000"/>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1300" b="1" i="0" u="none" strike="noStrike" cap="none" normalizeH="0" baseline="0" smtClean="0">
                          <a:ln>
                            <a:noFill/>
                          </a:ln>
                          <a:solidFill>
                            <a:srgbClr val="FFFFFF"/>
                          </a:solidFill>
                          <a:effectLst/>
                          <a:latin typeface="微软雅黑" pitchFamily="34" charset="-122"/>
                          <a:ea typeface="微软雅黑" pitchFamily="34" charset="-122"/>
                          <a:sym typeface="微软雅黑" pitchFamily="34" charset="-122"/>
                        </a:rPr>
                        <a:t>30s</a:t>
                      </a:r>
                      <a:endParaRPr kumimoji="0" lang="zh-CN" altLang="en-US" sz="1300" b="1" i="0" u="none" strike="noStrike" cap="none" normalizeH="0" baseline="0" smtClean="0">
                        <a:ln>
                          <a:noFill/>
                        </a:ln>
                        <a:solidFill>
                          <a:srgbClr val="FFFFFF"/>
                        </a:solidFill>
                        <a:effectLst/>
                        <a:latin typeface="微软雅黑" pitchFamily="34" charset="-122"/>
                        <a:ea typeface="微软雅黑" pitchFamily="34" charset="-122"/>
                        <a:sym typeface="微软雅黑" pitchFamily="34" charset="-122"/>
                      </a:endParaRPr>
                    </a:p>
                  </a:txBody>
                  <a:tcPr marL="91439" marR="91439" marT="45833" marB="45833"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38100" cap="flat" cmpd="sng" algn="ctr">
                      <a:solidFill>
                        <a:srgbClr val="FFFFFF"/>
                      </a:solidFill>
                      <a:prstDash val="solid"/>
                      <a:miter lim="800000"/>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1300" b="1" i="0" u="none" strike="noStrike" cap="none" normalizeH="0" baseline="0" smtClean="0">
                          <a:ln>
                            <a:noFill/>
                          </a:ln>
                          <a:solidFill>
                            <a:srgbClr val="FFFFFF"/>
                          </a:solidFill>
                          <a:effectLst/>
                          <a:latin typeface="微软雅黑" pitchFamily="34" charset="-122"/>
                          <a:ea typeface="微软雅黑" pitchFamily="34" charset="-122"/>
                          <a:sym typeface="微软雅黑" pitchFamily="34" charset="-122"/>
                        </a:rPr>
                        <a:t>30s</a:t>
                      </a:r>
                      <a:endParaRPr kumimoji="0" lang="zh-CN" altLang="en-US" sz="1300" b="1" i="0" u="none" strike="noStrike" cap="none" normalizeH="0" baseline="0" smtClean="0">
                        <a:ln>
                          <a:noFill/>
                        </a:ln>
                        <a:solidFill>
                          <a:srgbClr val="FFFFFF"/>
                        </a:solidFill>
                        <a:effectLst/>
                        <a:latin typeface="微软雅黑" pitchFamily="34" charset="-122"/>
                        <a:ea typeface="微软雅黑" pitchFamily="34" charset="-122"/>
                        <a:sym typeface="微软雅黑" pitchFamily="34" charset="-122"/>
                      </a:endParaRPr>
                    </a:p>
                  </a:txBody>
                  <a:tcPr marL="91439" marR="91439" marT="45833" marB="45833"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12700" cap="flat" cmpd="sng" algn="ctr">
                      <a:solidFill>
                        <a:srgbClr val="FFFFFF"/>
                      </a:solidFill>
                      <a:prstDash val="solid"/>
                      <a:miter lim="800000"/>
                      <a:headEnd type="none" w="med" len="med"/>
                      <a:tailEnd type="none" w="med" len="med"/>
                    </a:lnT>
                    <a:lnB w="38100" cap="flat" cmpd="sng" algn="ctr">
                      <a:solidFill>
                        <a:srgbClr val="FFFFFF"/>
                      </a:solidFill>
                      <a:prstDash val="solid"/>
                      <a:miter lim="800000"/>
                      <a:headEnd type="none" w="med" len="med"/>
                      <a:tailEnd type="none" w="med" len="med"/>
                    </a:lnB>
                    <a:lnTlToBr>
                      <a:noFill/>
                    </a:lnTlToBr>
                    <a:lnBlToTr>
                      <a:noFill/>
                    </a:lnBlToTr>
                    <a:solidFill>
                      <a:srgbClr val="4F81BD"/>
                    </a:solidFill>
                  </a:tcPr>
                </a:tc>
              </a:tr>
              <a:tr h="288925">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300" b="0" i="0" u="none" strike="noStrike" cap="none" normalizeH="0" baseline="0" smtClean="0">
                          <a:ln>
                            <a:noFill/>
                          </a:ln>
                          <a:solidFill>
                            <a:srgbClr val="000000"/>
                          </a:solidFill>
                          <a:effectLst/>
                          <a:latin typeface="Arial" pitchFamily="34" charset="0"/>
                          <a:ea typeface="微软雅黑" pitchFamily="34" charset="-122"/>
                          <a:sym typeface="Arial" pitchFamily="34" charset="0"/>
                        </a:rPr>
                        <a:t>硬广</a:t>
                      </a:r>
                      <a:endParaRPr kumimoji="0" lang="zh-CN" altLang="en-US" sz="1300" b="0" i="0" u="none" strike="noStrike" cap="none" normalizeH="0" baseline="0" smtClean="0">
                        <a:ln>
                          <a:noFill/>
                        </a:ln>
                        <a:solidFill>
                          <a:srgbClr val="000000"/>
                        </a:solidFill>
                        <a:effectLst/>
                        <a:latin typeface="微软雅黑" pitchFamily="34" charset="-122"/>
                        <a:ea typeface="微软雅黑" pitchFamily="34" charset="-122"/>
                        <a:sym typeface="微软雅黑" pitchFamily="34" charset="-122"/>
                      </a:endParaRPr>
                    </a:p>
                  </a:txBody>
                  <a:tcPr marL="91439" marR="91439" marT="45833" marB="45833"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381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CFD8E7"/>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300" b="0" i="0" u="none" strike="noStrike" cap="none" normalizeH="0" baseline="0" smtClean="0">
                          <a:ln>
                            <a:noFill/>
                          </a:ln>
                          <a:solidFill>
                            <a:srgbClr val="000000"/>
                          </a:solidFill>
                          <a:effectLst/>
                          <a:latin typeface="微软雅黑" pitchFamily="34" charset="-122"/>
                          <a:ea typeface="微软雅黑" pitchFamily="34" charset="-122"/>
                          <a:sym typeface="微软雅黑" pitchFamily="34" charset="-122"/>
                        </a:rPr>
                        <a:t>片头</a:t>
                      </a:r>
                    </a:p>
                  </a:txBody>
                  <a:tcPr marL="91439" marR="91439" marT="45833" marB="45833"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381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CFD8E7"/>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300" b="0" i="0" u="none" strike="noStrike" cap="none" normalizeH="0" baseline="0" smtClean="0">
                          <a:ln>
                            <a:noFill/>
                          </a:ln>
                          <a:solidFill>
                            <a:srgbClr val="000000"/>
                          </a:solidFill>
                          <a:effectLst/>
                          <a:latin typeface="微软雅黑" pitchFamily="34" charset="-122"/>
                          <a:ea typeface="微软雅黑" pitchFamily="34" charset="-122"/>
                          <a:sym typeface="微软雅黑" pitchFamily="34" charset="-122"/>
                        </a:rPr>
                        <a:t>导视</a:t>
                      </a:r>
                    </a:p>
                  </a:txBody>
                  <a:tcPr marL="91439" marR="91439" marT="45833" marB="45833"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381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CFD8E7"/>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300" b="0" i="0" u="none" strike="noStrike" cap="none" normalizeH="0" baseline="0" smtClean="0">
                          <a:ln>
                            <a:noFill/>
                          </a:ln>
                          <a:solidFill>
                            <a:srgbClr val="000000"/>
                          </a:solidFill>
                          <a:effectLst/>
                          <a:latin typeface="微软雅黑" pitchFamily="34" charset="-122"/>
                          <a:ea typeface="微软雅黑" pitchFamily="34" charset="-122"/>
                          <a:sym typeface="微软雅黑" pitchFamily="34" charset="-122"/>
                        </a:rPr>
                        <a:t>正片</a:t>
                      </a:r>
                    </a:p>
                  </a:txBody>
                  <a:tcPr marL="91439" marR="91439" marT="45833" marB="45833"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381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CFD8E7"/>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300" b="0" i="0" u="none" strike="noStrike" cap="none" normalizeH="0" baseline="0" smtClean="0">
                          <a:ln>
                            <a:noFill/>
                          </a:ln>
                          <a:solidFill>
                            <a:srgbClr val="000000"/>
                          </a:solidFill>
                          <a:effectLst/>
                          <a:latin typeface="微软雅黑" pitchFamily="34" charset="-122"/>
                          <a:ea typeface="微软雅黑" pitchFamily="34" charset="-122"/>
                          <a:sym typeface="微软雅黑" pitchFamily="34" charset="-122"/>
                        </a:rPr>
                        <a:t>下节导视</a:t>
                      </a:r>
                    </a:p>
                  </a:txBody>
                  <a:tcPr marL="91439" marR="91439" marT="45833" marB="45833"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381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CFD8E7"/>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300" b="0" i="0" u="none" strike="noStrike" cap="none" normalizeH="0" baseline="0" smtClean="0">
                          <a:ln>
                            <a:noFill/>
                          </a:ln>
                          <a:solidFill>
                            <a:srgbClr val="000000"/>
                          </a:solidFill>
                          <a:effectLst/>
                          <a:latin typeface="微软雅黑" pitchFamily="34" charset="-122"/>
                          <a:ea typeface="微软雅黑" pitchFamily="34" charset="-122"/>
                          <a:sym typeface="微软雅黑" pitchFamily="34" charset="-122"/>
                        </a:rPr>
                        <a:t>硬广</a:t>
                      </a:r>
                    </a:p>
                  </a:txBody>
                  <a:tcPr marL="91439" marR="91439" marT="45833" marB="45833"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381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CFD8E7"/>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300" b="0" i="0" u="none" strike="noStrike" cap="none" normalizeH="0" baseline="0" smtClean="0">
                          <a:ln>
                            <a:noFill/>
                          </a:ln>
                          <a:solidFill>
                            <a:srgbClr val="000000"/>
                          </a:solidFill>
                          <a:effectLst/>
                          <a:latin typeface="Arial" pitchFamily="34" charset="0"/>
                          <a:ea typeface="微软雅黑" pitchFamily="34" charset="-122"/>
                          <a:sym typeface="Arial" pitchFamily="34" charset="0"/>
                        </a:rPr>
                        <a:t>正片</a:t>
                      </a:r>
                      <a:endParaRPr kumimoji="0" lang="zh-CN" altLang="en-US" sz="1300" b="0" i="0" u="none" strike="noStrike" cap="none" normalizeH="0" baseline="0" smtClean="0">
                        <a:ln>
                          <a:noFill/>
                        </a:ln>
                        <a:solidFill>
                          <a:srgbClr val="000000"/>
                        </a:solidFill>
                        <a:effectLst/>
                        <a:latin typeface="微软雅黑" pitchFamily="34" charset="-122"/>
                        <a:ea typeface="微软雅黑" pitchFamily="34" charset="-122"/>
                        <a:sym typeface="微软雅黑" pitchFamily="34" charset="-122"/>
                      </a:endParaRPr>
                    </a:p>
                  </a:txBody>
                  <a:tcPr marL="91439" marR="91439" marT="45833" marB="45833"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381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CFD8E7"/>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300" b="0" i="0" u="none" strike="noStrike" cap="none" normalizeH="0" baseline="0" dirty="0" smtClean="0">
                          <a:ln>
                            <a:noFill/>
                          </a:ln>
                          <a:solidFill>
                            <a:srgbClr val="000000"/>
                          </a:solidFill>
                          <a:effectLst/>
                          <a:latin typeface="Arial" pitchFamily="34" charset="0"/>
                          <a:ea typeface="微软雅黑" pitchFamily="34" charset="-122"/>
                          <a:sym typeface="Arial" pitchFamily="34" charset="0"/>
                        </a:rPr>
                        <a:t>下期预告</a:t>
                      </a:r>
                      <a:endParaRPr kumimoji="0" lang="zh-CN" altLang="en-US" sz="1300" b="0" i="0" u="none" strike="noStrike" cap="none" normalizeH="0" baseline="0" dirty="0" smtClean="0">
                        <a:ln>
                          <a:noFill/>
                        </a:ln>
                        <a:solidFill>
                          <a:srgbClr val="000000"/>
                        </a:solidFill>
                        <a:effectLst/>
                        <a:latin typeface="微软雅黑" pitchFamily="34" charset="-122"/>
                        <a:ea typeface="微软雅黑" pitchFamily="34" charset="-122"/>
                        <a:sym typeface="微软雅黑" pitchFamily="34" charset="-122"/>
                      </a:endParaRPr>
                    </a:p>
                  </a:txBody>
                  <a:tcPr marL="91439" marR="91439" marT="45833" marB="45833"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381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CFD8E7"/>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300" b="0" i="0" u="none" strike="noStrike" cap="none" normalizeH="0" baseline="0" dirty="0" smtClean="0">
                          <a:ln>
                            <a:noFill/>
                          </a:ln>
                          <a:solidFill>
                            <a:srgbClr val="000000"/>
                          </a:solidFill>
                          <a:effectLst/>
                          <a:latin typeface="微软雅黑" pitchFamily="34" charset="-122"/>
                          <a:ea typeface="微软雅黑" pitchFamily="34" charset="-122"/>
                          <a:sym typeface="微软雅黑" pitchFamily="34" charset="-122"/>
                        </a:rPr>
                        <a:t>硬广</a:t>
                      </a:r>
                    </a:p>
                  </a:txBody>
                  <a:tcPr marL="91439" marR="91439" marT="45833" marB="45833" anchor="ctr" horzOverflow="overflow">
                    <a:lnL w="12700" cap="flat" cmpd="sng" algn="ctr">
                      <a:solidFill>
                        <a:srgbClr val="FFFFFF"/>
                      </a:solidFill>
                      <a:prstDash val="solid"/>
                      <a:miter lim="800000"/>
                      <a:headEnd type="none" w="med" len="med"/>
                      <a:tailEnd type="none" w="med" len="med"/>
                    </a:lnL>
                    <a:lnR w="12700" cap="flat" cmpd="sng" algn="ctr">
                      <a:solidFill>
                        <a:srgbClr val="FFFFFF"/>
                      </a:solidFill>
                      <a:prstDash val="solid"/>
                      <a:miter lim="800000"/>
                      <a:headEnd type="none" w="med" len="med"/>
                      <a:tailEnd type="none" w="med" len="med"/>
                    </a:lnR>
                    <a:lnT w="38100" cap="flat" cmpd="sng" algn="ctr">
                      <a:solidFill>
                        <a:srgbClr val="FFFFFF"/>
                      </a:solidFill>
                      <a:prstDash val="solid"/>
                      <a:miter lim="800000"/>
                      <a:headEnd type="none" w="med" len="med"/>
                      <a:tailEnd type="none" w="med" len="med"/>
                    </a:lnT>
                    <a:lnB w="12700" cap="flat" cmpd="sng" algn="ctr">
                      <a:solidFill>
                        <a:srgbClr val="FFFFFF"/>
                      </a:solidFill>
                      <a:prstDash val="solid"/>
                      <a:miter lim="800000"/>
                      <a:headEnd type="none" w="med" len="med"/>
                      <a:tailEnd type="none" w="med" len="med"/>
                    </a:lnB>
                    <a:lnTlToBr>
                      <a:noFill/>
                    </a:lnTlToBr>
                    <a:lnBlToTr>
                      <a:noFill/>
                    </a:lnBlToTr>
                    <a:solidFill>
                      <a:srgbClr val="CFD8E7"/>
                    </a:solidFill>
                  </a:tcPr>
                </a:tc>
              </a:tr>
            </a:tbl>
          </a:graphicData>
        </a:graphic>
      </p:graphicFrame>
      <p:sp>
        <p:nvSpPr>
          <p:cNvPr id="18" name="线形标注 2 3"/>
          <p:cNvSpPr>
            <a:spLocks/>
          </p:cNvSpPr>
          <p:nvPr/>
        </p:nvSpPr>
        <p:spPr bwMode="auto">
          <a:xfrm>
            <a:off x="1403352" y="2844701"/>
            <a:ext cx="1223963" cy="288925"/>
          </a:xfrm>
          <a:prstGeom prst="borderCallout2">
            <a:avLst>
              <a:gd name="adj1" fmla="val 18750"/>
              <a:gd name="adj2" fmla="val -8329"/>
              <a:gd name="adj3" fmla="val 18750"/>
              <a:gd name="adj4" fmla="val -16667"/>
              <a:gd name="adj5" fmla="val 108315"/>
              <a:gd name="adj6" fmla="val -17019"/>
            </a:avLst>
          </a:prstGeom>
          <a:solidFill>
            <a:schemeClr val="tx2"/>
          </a:solidFill>
          <a:ln w="9525">
            <a:solidFill>
              <a:schemeClr val="accent1"/>
            </a:solidFill>
            <a:miter lim="800000"/>
            <a:headEnd/>
            <a:tailEnd/>
          </a:ln>
        </p:spPr>
        <p:txBody>
          <a:bodyPr lIns="91440" tIns="45721" rIns="91440" bIns="45721" anchor="ctr"/>
          <a:lstStyle/>
          <a:p>
            <a:pPr algn="ctr"/>
            <a:endParaRPr lang="zh-CN" altLang="zh-CN">
              <a:solidFill>
                <a:schemeClr val="bg1"/>
              </a:solidFill>
            </a:endParaRPr>
          </a:p>
        </p:txBody>
      </p:sp>
      <p:sp>
        <p:nvSpPr>
          <p:cNvPr id="20" name="矩形 4"/>
          <p:cNvSpPr>
            <a:spLocks noChangeArrowheads="1"/>
          </p:cNvSpPr>
          <p:nvPr/>
        </p:nvSpPr>
        <p:spPr bwMode="auto">
          <a:xfrm>
            <a:off x="1452564" y="2874863"/>
            <a:ext cx="1103312" cy="292390"/>
          </a:xfrm>
          <a:prstGeom prst="rect">
            <a:avLst/>
          </a:prstGeom>
          <a:noFill/>
          <a:ln w="9525">
            <a:noFill/>
            <a:miter lim="800000"/>
            <a:headEnd/>
            <a:tailEnd/>
          </a:ln>
        </p:spPr>
        <p:txBody>
          <a:bodyPr lIns="91440" tIns="45721" rIns="91440" bIns="45721">
            <a:spAutoFit/>
          </a:bodyPr>
          <a:lstStyle/>
          <a:p>
            <a:pPr algn="ctr"/>
            <a:r>
              <a:rPr lang="zh-CN" altLang="en-US" sz="1300" dirty="0">
                <a:solidFill>
                  <a:schemeClr val="bg1"/>
                </a:solidFill>
                <a:latin typeface="微软雅黑" pitchFamily="34" charset="-122"/>
                <a:ea typeface="微软雅黑" pitchFamily="34" charset="-122"/>
                <a:sym typeface="微软雅黑" pitchFamily="34" charset="-122"/>
              </a:rPr>
              <a:t>酷炫片头</a:t>
            </a:r>
          </a:p>
        </p:txBody>
      </p:sp>
      <p:sp>
        <p:nvSpPr>
          <p:cNvPr id="21" name="线形标注 2 5"/>
          <p:cNvSpPr>
            <a:spLocks/>
          </p:cNvSpPr>
          <p:nvPr/>
        </p:nvSpPr>
        <p:spPr bwMode="auto">
          <a:xfrm>
            <a:off x="611188" y="4319488"/>
            <a:ext cx="973137" cy="288925"/>
          </a:xfrm>
          <a:prstGeom prst="borderCallout2">
            <a:avLst>
              <a:gd name="adj1" fmla="val 18750"/>
              <a:gd name="adj2" fmla="val -8329"/>
              <a:gd name="adj3" fmla="val 18750"/>
              <a:gd name="adj4" fmla="val -16667"/>
              <a:gd name="adj5" fmla="val -63958"/>
              <a:gd name="adj6" fmla="val -15838"/>
            </a:avLst>
          </a:prstGeom>
          <a:solidFill>
            <a:schemeClr val="accent2"/>
          </a:solidFill>
          <a:ln w="9525">
            <a:solidFill>
              <a:schemeClr val="accent2"/>
            </a:solidFill>
            <a:miter lim="800000"/>
            <a:headEnd/>
            <a:tailEnd/>
          </a:ln>
        </p:spPr>
        <p:txBody>
          <a:bodyPr lIns="91440" tIns="45721" rIns="91440" bIns="45721" anchor="ctr"/>
          <a:lstStyle/>
          <a:p>
            <a:pPr algn="ctr"/>
            <a:endParaRPr lang="zh-CN" altLang="zh-CN">
              <a:solidFill>
                <a:schemeClr val="bg1"/>
              </a:solidFill>
              <a:latin typeface="微软雅黑" pitchFamily="34" charset="-122"/>
              <a:sym typeface="微软雅黑" pitchFamily="34" charset="-122"/>
            </a:endParaRPr>
          </a:p>
        </p:txBody>
      </p:sp>
      <p:sp>
        <p:nvSpPr>
          <p:cNvPr id="22" name="矩形 6"/>
          <p:cNvSpPr>
            <a:spLocks noChangeArrowheads="1"/>
          </p:cNvSpPr>
          <p:nvPr/>
        </p:nvSpPr>
        <p:spPr bwMode="auto">
          <a:xfrm>
            <a:off x="665163" y="4325838"/>
            <a:ext cx="865187" cy="292390"/>
          </a:xfrm>
          <a:prstGeom prst="rect">
            <a:avLst/>
          </a:prstGeom>
          <a:noFill/>
          <a:ln w="9525">
            <a:noFill/>
            <a:miter lim="800000"/>
            <a:headEnd/>
            <a:tailEnd/>
          </a:ln>
        </p:spPr>
        <p:txBody>
          <a:bodyPr lIns="91440" tIns="45721" rIns="91440" bIns="45721">
            <a:spAutoFit/>
          </a:bodyPr>
          <a:lstStyle/>
          <a:p>
            <a:pPr algn="ctr"/>
            <a:r>
              <a:rPr lang="en-US" altLang="zh-CN" sz="1300" dirty="0">
                <a:solidFill>
                  <a:schemeClr val="bg1"/>
                </a:solidFill>
                <a:latin typeface="微软雅黑" pitchFamily="34" charset="-122"/>
                <a:sym typeface="微软雅黑" pitchFamily="34" charset="-122"/>
              </a:rPr>
              <a:t>15s/</a:t>
            </a:r>
            <a:r>
              <a:rPr lang="zh-CN" altLang="en-US" sz="1300" dirty="0">
                <a:solidFill>
                  <a:schemeClr val="bg1"/>
                </a:solidFill>
                <a:latin typeface="微软雅黑" pitchFamily="34" charset="-122"/>
                <a:ea typeface="微软雅黑" pitchFamily="34" charset="-122"/>
                <a:sym typeface="微软雅黑" pitchFamily="34" charset="-122"/>
              </a:rPr>
              <a:t>次</a:t>
            </a:r>
          </a:p>
        </p:txBody>
      </p:sp>
      <p:sp>
        <p:nvSpPr>
          <p:cNvPr id="23" name="线形标注 2 7"/>
          <p:cNvSpPr>
            <a:spLocks/>
          </p:cNvSpPr>
          <p:nvPr/>
        </p:nvSpPr>
        <p:spPr bwMode="auto">
          <a:xfrm>
            <a:off x="2147889" y="4282977"/>
            <a:ext cx="1152525" cy="288925"/>
          </a:xfrm>
          <a:prstGeom prst="borderCallout2">
            <a:avLst>
              <a:gd name="adj1" fmla="val 18750"/>
              <a:gd name="adj2" fmla="val -8329"/>
              <a:gd name="adj3" fmla="val 18750"/>
              <a:gd name="adj4" fmla="val -16667"/>
              <a:gd name="adj5" fmla="val -64866"/>
              <a:gd name="adj6" fmla="val -17333"/>
            </a:avLst>
          </a:prstGeom>
          <a:solidFill>
            <a:schemeClr val="tx2"/>
          </a:solidFill>
          <a:ln w="9525">
            <a:solidFill>
              <a:schemeClr val="tx2"/>
            </a:solidFill>
            <a:miter lim="800000"/>
            <a:headEnd/>
            <a:tailEnd/>
          </a:ln>
        </p:spPr>
        <p:txBody>
          <a:bodyPr lIns="91440" tIns="45721" rIns="91440" bIns="45721" anchor="ctr"/>
          <a:lstStyle/>
          <a:p>
            <a:pPr algn="ctr"/>
            <a:r>
              <a:rPr lang="en-US" altLang="zh-CN">
                <a:solidFill>
                  <a:schemeClr val="bg1"/>
                </a:solidFill>
                <a:latin typeface="微软雅黑" pitchFamily="34" charset="-122"/>
                <a:sym typeface="微软雅黑" pitchFamily="34" charset="-122"/>
              </a:rPr>
              <a:t> </a:t>
            </a:r>
            <a:endParaRPr lang="zh-CN" altLang="en-US">
              <a:solidFill>
                <a:schemeClr val="bg1"/>
              </a:solidFill>
              <a:latin typeface="微软雅黑" pitchFamily="34" charset="-122"/>
              <a:ea typeface="微软雅黑" pitchFamily="34" charset="-122"/>
              <a:sym typeface="微软雅黑" pitchFamily="34" charset="-122"/>
            </a:endParaRPr>
          </a:p>
        </p:txBody>
      </p:sp>
      <p:sp>
        <p:nvSpPr>
          <p:cNvPr id="24" name="矩形 8"/>
          <p:cNvSpPr>
            <a:spLocks noChangeArrowheads="1"/>
          </p:cNvSpPr>
          <p:nvPr/>
        </p:nvSpPr>
        <p:spPr bwMode="auto">
          <a:xfrm>
            <a:off x="2124076" y="4289326"/>
            <a:ext cx="1206500" cy="292390"/>
          </a:xfrm>
          <a:prstGeom prst="rect">
            <a:avLst/>
          </a:prstGeom>
          <a:noFill/>
          <a:ln w="9525">
            <a:noFill/>
            <a:miter lim="800000"/>
            <a:headEnd/>
            <a:tailEnd/>
          </a:ln>
        </p:spPr>
        <p:txBody>
          <a:bodyPr lIns="91440" tIns="45721" rIns="91440" bIns="45721">
            <a:spAutoFit/>
          </a:bodyPr>
          <a:lstStyle/>
          <a:p>
            <a:pPr algn="ctr"/>
            <a:r>
              <a:rPr lang="zh-CN" altLang="en-US" sz="1300" dirty="0">
                <a:solidFill>
                  <a:schemeClr val="bg1"/>
                </a:solidFill>
                <a:latin typeface="微软雅黑" pitchFamily="34" charset="-122"/>
                <a:ea typeface="微软雅黑" pitchFamily="34" charset="-122"/>
                <a:sym typeface="微软雅黑" pitchFamily="34" charset="-122"/>
              </a:rPr>
              <a:t>节目精彩片花</a:t>
            </a:r>
          </a:p>
        </p:txBody>
      </p:sp>
      <p:sp>
        <p:nvSpPr>
          <p:cNvPr id="25" name="线形标注 2 14"/>
          <p:cNvSpPr>
            <a:spLocks/>
          </p:cNvSpPr>
          <p:nvPr/>
        </p:nvSpPr>
        <p:spPr bwMode="auto">
          <a:xfrm>
            <a:off x="3708401" y="4282977"/>
            <a:ext cx="1274763" cy="288925"/>
          </a:xfrm>
          <a:prstGeom prst="borderCallout2">
            <a:avLst>
              <a:gd name="adj1" fmla="val 18750"/>
              <a:gd name="adj2" fmla="val -8329"/>
              <a:gd name="adj3" fmla="val 18750"/>
              <a:gd name="adj4" fmla="val -16667"/>
              <a:gd name="adj5" fmla="val -62486"/>
              <a:gd name="adj6" fmla="val -16755"/>
            </a:avLst>
          </a:prstGeom>
          <a:solidFill>
            <a:schemeClr val="accent2"/>
          </a:solidFill>
          <a:ln w="9525">
            <a:solidFill>
              <a:schemeClr val="accent2"/>
            </a:solidFill>
            <a:miter lim="800000"/>
            <a:headEnd/>
            <a:tailEnd/>
          </a:ln>
        </p:spPr>
        <p:txBody>
          <a:bodyPr lIns="91440" tIns="45721" rIns="91440" bIns="45721" anchor="ctr"/>
          <a:lstStyle/>
          <a:p>
            <a:pPr algn="ctr"/>
            <a:endParaRPr lang="zh-CN" altLang="zh-CN">
              <a:solidFill>
                <a:schemeClr val="bg1"/>
              </a:solidFill>
              <a:latin typeface="微软雅黑" pitchFamily="34" charset="-122"/>
              <a:sym typeface="微软雅黑" pitchFamily="34" charset="-122"/>
            </a:endParaRPr>
          </a:p>
        </p:txBody>
      </p:sp>
      <p:sp>
        <p:nvSpPr>
          <p:cNvPr id="26" name="矩形 16"/>
          <p:cNvSpPr>
            <a:spLocks noChangeArrowheads="1"/>
          </p:cNvSpPr>
          <p:nvPr/>
        </p:nvSpPr>
        <p:spPr bwMode="auto">
          <a:xfrm>
            <a:off x="3714751" y="4295676"/>
            <a:ext cx="1289049" cy="492445"/>
          </a:xfrm>
          <a:prstGeom prst="rect">
            <a:avLst/>
          </a:prstGeom>
          <a:noFill/>
          <a:ln w="9525">
            <a:noFill/>
            <a:miter lim="800000"/>
            <a:headEnd/>
            <a:tailEnd/>
          </a:ln>
        </p:spPr>
        <p:txBody>
          <a:bodyPr lIns="91440" tIns="45721" rIns="91440" bIns="45721">
            <a:spAutoFit/>
          </a:bodyPr>
          <a:lstStyle/>
          <a:p>
            <a:pPr algn="ctr"/>
            <a:r>
              <a:rPr lang="zh-CN" altLang="en-US" sz="1300" dirty="0">
                <a:solidFill>
                  <a:schemeClr val="bg1"/>
                </a:solidFill>
                <a:ea typeface="微软雅黑" pitchFamily="34" charset="-122"/>
                <a:sym typeface="Arial" charset="0"/>
              </a:rPr>
              <a:t>趣味竞技真人秀</a:t>
            </a:r>
          </a:p>
        </p:txBody>
      </p:sp>
      <p:sp>
        <p:nvSpPr>
          <p:cNvPr id="27" name="线形标注 2 17"/>
          <p:cNvSpPr>
            <a:spLocks/>
          </p:cNvSpPr>
          <p:nvPr/>
        </p:nvSpPr>
        <p:spPr bwMode="auto">
          <a:xfrm>
            <a:off x="4384675" y="2844701"/>
            <a:ext cx="1195388" cy="288925"/>
          </a:xfrm>
          <a:prstGeom prst="borderCallout2">
            <a:avLst>
              <a:gd name="adj1" fmla="val 18750"/>
              <a:gd name="adj2" fmla="val -8329"/>
              <a:gd name="adj3" fmla="val 18750"/>
              <a:gd name="adj4" fmla="val -16667"/>
              <a:gd name="adj5" fmla="val 150889"/>
              <a:gd name="adj6" fmla="val -17181"/>
            </a:avLst>
          </a:prstGeom>
          <a:solidFill>
            <a:schemeClr val="tx2"/>
          </a:solidFill>
          <a:ln w="9525">
            <a:solidFill>
              <a:schemeClr val="accent1"/>
            </a:solidFill>
            <a:miter lim="800000"/>
            <a:headEnd/>
            <a:tailEnd/>
          </a:ln>
        </p:spPr>
        <p:txBody>
          <a:bodyPr lIns="91440" tIns="45721" rIns="91440" bIns="45721" anchor="ctr"/>
          <a:lstStyle/>
          <a:p>
            <a:pPr algn="ctr"/>
            <a:endParaRPr lang="zh-CN" altLang="zh-CN">
              <a:solidFill>
                <a:schemeClr val="bg1"/>
              </a:solidFill>
            </a:endParaRPr>
          </a:p>
        </p:txBody>
      </p:sp>
      <p:sp>
        <p:nvSpPr>
          <p:cNvPr id="28" name="矩形 18"/>
          <p:cNvSpPr>
            <a:spLocks noChangeArrowheads="1"/>
          </p:cNvSpPr>
          <p:nvPr/>
        </p:nvSpPr>
        <p:spPr bwMode="auto">
          <a:xfrm>
            <a:off x="4393679" y="2874863"/>
            <a:ext cx="1184940" cy="292390"/>
          </a:xfrm>
          <a:prstGeom prst="rect">
            <a:avLst/>
          </a:prstGeom>
          <a:noFill/>
          <a:ln w="9525">
            <a:noFill/>
            <a:miter lim="800000"/>
            <a:headEnd/>
            <a:tailEnd/>
          </a:ln>
        </p:spPr>
        <p:txBody>
          <a:bodyPr wrap="none" lIns="91440" tIns="45721" rIns="91440" bIns="45721">
            <a:spAutoFit/>
          </a:bodyPr>
          <a:lstStyle/>
          <a:p>
            <a:pPr algn="ctr"/>
            <a:r>
              <a:rPr lang="zh-CN" altLang="en-US" sz="1300" dirty="0">
                <a:solidFill>
                  <a:schemeClr val="bg1"/>
                </a:solidFill>
                <a:latin typeface="微软雅黑" pitchFamily="34" charset="-122"/>
                <a:ea typeface="微软雅黑" pitchFamily="34" charset="-122"/>
                <a:sym typeface="微软雅黑" pitchFamily="34" charset="-122"/>
              </a:rPr>
              <a:t>下节精彩花絮</a:t>
            </a:r>
            <a:endParaRPr lang="zh-CN" altLang="en-US" sz="1300" dirty="0">
              <a:solidFill>
                <a:schemeClr val="bg1"/>
              </a:solidFill>
              <a:ea typeface="微软雅黑" pitchFamily="34" charset="-122"/>
              <a:sym typeface="Arial" charset="0"/>
            </a:endParaRPr>
          </a:p>
        </p:txBody>
      </p:sp>
      <p:sp>
        <p:nvSpPr>
          <p:cNvPr id="29" name="线形标注 2 19"/>
          <p:cNvSpPr>
            <a:spLocks/>
          </p:cNvSpPr>
          <p:nvPr/>
        </p:nvSpPr>
        <p:spPr bwMode="auto">
          <a:xfrm>
            <a:off x="5508625" y="4282977"/>
            <a:ext cx="1079501" cy="288925"/>
          </a:xfrm>
          <a:prstGeom prst="borderCallout2">
            <a:avLst>
              <a:gd name="adj1" fmla="val 18750"/>
              <a:gd name="adj2" fmla="val -8329"/>
              <a:gd name="adj3" fmla="val 18750"/>
              <a:gd name="adj4" fmla="val -16667"/>
              <a:gd name="adj5" fmla="val -63514"/>
              <a:gd name="adj6" fmla="val -16880"/>
            </a:avLst>
          </a:prstGeom>
          <a:solidFill>
            <a:schemeClr val="tx2"/>
          </a:solidFill>
          <a:ln w="9525">
            <a:solidFill>
              <a:schemeClr val="tx2"/>
            </a:solidFill>
            <a:miter lim="800000"/>
            <a:headEnd/>
            <a:tailEnd/>
          </a:ln>
        </p:spPr>
        <p:txBody>
          <a:bodyPr lIns="91440" tIns="45721" rIns="91440" bIns="45721" anchor="ctr"/>
          <a:lstStyle/>
          <a:p>
            <a:pPr algn="ctr"/>
            <a:r>
              <a:rPr lang="en-US" altLang="zh-CN">
                <a:solidFill>
                  <a:schemeClr val="bg1"/>
                </a:solidFill>
                <a:latin typeface="微软雅黑" pitchFamily="34" charset="-122"/>
                <a:sym typeface="微软雅黑" pitchFamily="34" charset="-122"/>
              </a:rPr>
              <a:t> </a:t>
            </a:r>
            <a:endParaRPr lang="zh-CN" altLang="en-US">
              <a:solidFill>
                <a:schemeClr val="bg1"/>
              </a:solidFill>
              <a:latin typeface="微软雅黑" pitchFamily="34" charset="-122"/>
              <a:ea typeface="微软雅黑" pitchFamily="34" charset="-122"/>
              <a:sym typeface="微软雅黑" pitchFamily="34" charset="-122"/>
            </a:endParaRPr>
          </a:p>
        </p:txBody>
      </p:sp>
      <p:sp>
        <p:nvSpPr>
          <p:cNvPr id="30" name="矩形 21"/>
          <p:cNvSpPr>
            <a:spLocks noChangeArrowheads="1"/>
          </p:cNvSpPr>
          <p:nvPr/>
        </p:nvSpPr>
        <p:spPr bwMode="auto">
          <a:xfrm>
            <a:off x="5721352" y="4284564"/>
            <a:ext cx="694421" cy="292390"/>
          </a:xfrm>
          <a:prstGeom prst="rect">
            <a:avLst/>
          </a:prstGeom>
          <a:noFill/>
          <a:ln w="9525">
            <a:noFill/>
            <a:miter lim="800000"/>
            <a:headEnd/>
            <a:tailEnd/>
          </a:ln>
        </p:spPr>
        <p:txBody>
          <a:bodyPr wrap="none" lIns="91440" tIns="45721" rIns="91440" bIns="45721">
            <a:spAutoFit/>
          </a:bodyPr>
          <a:lstStyle/>
          <a:p>
            <a:r>
              <a:rPr lang="en-US" altLang="zh-CN" sz="1300" dirty="0">
                <a:solidFill>
                  <a:schemeClr val="bg1"/>
                </a:solidFill>
                <a:latin typeface="微软雅黑" pitchFamily="34" charset="-122"/>
                <a:sym typeface="微软雅黑" pitchFamily="34" charset="-122"/>
              </a:rPr>
              <a:t>15s/</a:t>
            </a:r>
            <a:r>
              <a:rPr lang="zh-CN" altLang="en-US" sz="1300" dirty="0">
                <a:solidFill>
                  <a:schemeClr val="bg1"/>
                </a:solidFill>
                <a:latin typeface="微软雅黑" pitchFamily="34" charset="-122"/>
                <a:ea typeface="微软雅黑" pitchFamily="34" charset="-122"/>
                <a:sym typeface="微软雅黑" pitchFamily="34" charset="-122"/>
              </a:rPr>
              <a:t>次</a:t>
            </a:r>
          </a:p>
        </p:txBody>
      </p:sp>
      <p:sp>
        <p:nvSpPr>
          <p:cNvPr id="31" name="矩形 23"/>
          <p:cNvSpPr>
            <a:spLocks noChangeArrowheads="1"/>
          </p:cNvSpPr>
          <p:nvPr/>
        </p:nvSpPr>
        <p:spPr bwMode="auto">
          <a:xfrm>
            <a:off x="5867401" y="2874862"/>
            <a:ext cx="1225550" cy="246223"/>
          </a:xfrm>
          <a:prstGeom prst="rect">
            <a:avLst/>
          </a:prstGeom>
          <a:noFill/>
          <a:ln w="9525">
            <a:noFill/>
            <a:miter lim="800000"/>
            <a:headEnd/>
            <a:tailEnd/>
          </a:ln>
        </p:spPr>
        <p:txBody>
          <a:bodyPr lIns="91440" tIns="45721" rIns="91440" bIns="45721">
            <a:spAutoFit/>
          </a:bodyPr>
          <a:lstStyle/>
          <a:p>
            <a:r>
              <a:rPr lang="zh-CN" altLang="en-US" sz="1000" dirty="0">
                <a:solidFill>
                  <a:schemeClr val="bg1"/>
                </a:solidFill>
                <a:latin typeface="微软雅黑" pitchFamily="34" charset="-122"/>
                <a:ea typeface="微软雅黑" pitchFamily="34" charset="-122"/>
                <a:sym typeface="微软雅黑" pitchFamily="34" charset="-122"/>
              </a:rPr>
              <a:t>思锐</a:t>
            </a:r>
            <a:r>
              <a:rPr lang="en-US" altLang="zh-CN" sz="1000" dirty="0">
                <a:solidFill>
                  <a:schemeClr val="bg1"/>
                </a:solidFill>
                <a:latin typeface="微软雅黑" pitchFamily="34" charset="-122"/>
                <a:ea typeface="微软雅黑" pitchFamily="34" charset="-122"/>
                <a:sym typeface="微软雅黑" pitchFamily="34" charset="-122"/>
              </a:rPr>
              <a:t>/</a:t>
            </a:r>
            <a:r>
              <a:rPr lang="zh-CN" altLang="en-US" sz="1000" dirty="0">
                <a:solidFill>
                  <a:schemeClr val="bg1"/>
                </a:solidFill>
                <a:latin typeface="微软雅黑" pitchFamily="34" charset="-122"/>
                <a:ea typeface="微软雅黑" pitchFamily="34" charset="-122"/>
                <a:sym typeface="微软雅黑" pitchFamily="34" charset="-122"/>
              </a:rPr>
              <a:t>海马</a:t>
            </a:r>
            <a:r>
              <a:rPr lang="en-US" altLang="zh-CN" sz="1000" dirty="0">
                <a:solidFill>
                  <a:schemeClr val="bg1"/>
                </a:solidFill>
                <a:latin typeface="微软雅黑" pitchFamily="34" charset="-122"/>
                <a:ea typeface="微软雅黑" pitchFamily="34" charset="-122"/>
                <a:sym typeface="微软雅黑" pitchFamily="34" charset="-122"/>
              </a:rPr>
              <a:t>M6/K5</a:t>
            </a:r>
            <a:endParaRPr lang="zh-CN" altLang="en-US" dirty="0">
              <a:solidFill>
                <a:schemeClr val="bg1"/>
              </a:solidFill>
              <a:ea typeface="微软雅黑" pitchFamily="34" charset="-122"/>
              <a:sym typeface="Arial" charset="0"/>
            </a:endParaRPr>
          </a:p>
        </p:txBody>
      </p:sp>
      <p:sp>
        <p:nvSpPr>
          <p:cNvPr id="32" name="线形标注 2 24"/>
          <p:cNvSpPr>
            <a:spLocks/>
          </p:cNvSpPr>
          <p:nvPr/>
        </p:nvSpPr>
        <p:spPr bwMode="auto">
          <a:xfrm>
            <a:off x="7653339" y="2844701"/>
            <a:ext cx="1296987" cy="288925"/>
          </a:xfrm>
          <a:prstGeom prst="borderCallout2">
            <a:avLst>
              <a:gd name="adj1" fmla="val 18750"/>
              <a:gd name="adj2" fmla="val -8329"/>
              <a:gd name="adj3" fmla="val 18750"/>
              <a:gd name="adj4" fmla="val -16667"/>
              <a:gd name="adj5" fmla="val 243370"/>
              <a:gd name="adj6" fmla="val -17856"/>
            </a:avLst>
          </a:prstGeom>
          <a:solidFill>
            <a:schemeClr val="tx2"/>
          </a:solidFill>
          <a:ln w="9525">
            <a:solidFill>
              <a:schemeClr val="accent1"/>
            </a:solidFill>
            <a:miter lim="800000"/>
            <a:headEnd/>
            <a:tailEnd/>
          </a:ln>
        </p:spPr>
        <p:txBody>
          <a:bodyPr lIns="91440" tIns="45721" rIns="91440" bIns="45721" anchor="ctr"/>
          <a:lstStyle/>
          <a:p>
            <a:pPr algn="ctr"/>
            <a:endParaRPr lang="zh-CN" altLang="zh-CN">
              <a:solidFill>
                <a:schemeClr val="bg1"/>
              </a:solidFill>
            </a:endParaRPr>
          </a:p>
        </p:txBody>
      </p:sp>
      <p:sp>
        <p:nvSpPr>
          <p:cNvPr id="33" name="矩形 25"/>
          <p:cNvSpPr>
            <a:spLocks noChangeArrowheads="1"/>
          </p:cNvSpPr>
          <p:nvPr/>
        </p:nvSpPr>
        <p:spPr bwMode="auto">
          <a:xfrm>
            <a:off x="7740651" y="2844701"/>
            <a:ext cx="1184940" cy="292390"/>
          </a:xfrm>
          <a:prstGeom prst="rect">
            <a:avLst/>
          </a:prstGeom>
          <a:noFill/>
          <a:ln w="9525">
            <a:noFill/>
            <a:miter lim="800000"/>
            <a:headEnd/>
            <a:tailEnd/>
          </a:ln>
        </p:spPr>
        <p:txBody>
          <a:bodyPr wrap="none" lIns="91440" tIns="45721" rIns="91440" bIns="45721">
            <a:spAutoFit/>
          </a:bodyPr>
          <a:lstStyle/>
          <a:p>
            <a:r>
              <a:rPr lang="zh-CN" altLang="en-US" sz="1300" dirty="0">
                <a:solidFill>
                  <a:schemeClr val="bg1"/>
                </a:solidFill>
                <a:latin typeface="微软雅黑" pitchFamily="34" charset="-122"/>
                <a:ea typeface="微软雅黑" pitchFamily="34" charset="-122"/>
                <a:sym typeface="微软雅黑" pitchFamily="34" charset="-122"/>
              </a:rPr>
              <a:t>下期精彩片花</a:t>
            </a:r>
            <a:endParaRPr lang="zh-CN" altLang="en-US" sz="1300" dirty="0">
              <a:solidFill>
                <a:schemeClr val="bg1"/>
              </a:solidFill>
              <a:ea typeface="微软雅黑" pitchFamily="34" charset="-122"/>
              <a:sym typeface="Arial" charset="0"/>
            </a:endParaRPr>
          </a:p>
        </p:txBody>
      </p:sp>
      <p:sp>
        <p:nvSpPr>
          <p:cNvPr id="34" name="线形标注 2 26"/>
          <p:cNvSpPr>
            <a:spLocks/>
          </p:cNvSpPr>
          <p:nvPr/>
        </p:nvSpPr>
        <p:spPr bwMode="auto">
          <a:xfrm>
            <a:off x="7235825" y="4282977"/>
            <a:ext cx="1081088" cy="288925"/>
          </a:xfrm>
          <a:prstGeom prst="borderCallout2">
            <a:avLst>
              <a:gd name="adj1" fmla="val 41815"/>
              <a:gd name="adj2" fmla="val 100148"/>
              <a:gd name="adj3" fmla="val 36509"/>
              <a:gd name="adj4" fmla="val 118773"/>
              <a:gd name="adj5" fmla="val -68144"/>
              <a:gd name="adj6" fmla="val 119111"/>
            </a:avLst>
          </a:prstGeom>
          <a:solidFill>
            <a:schemeClr val="accent2"/>
          </a:solidFill>
          <a:ln w="9525">
            <a:solidFill>
              <a:schemeClr val="accent2"/>
            </a:solidFill>
            <a:miter lim="800000"/>
            <a:headEnd/>
            <a:tailEnd/>
          </a:ln>
        </p:spPr>
        <p:txBody>
          <a:bodyPr lIns="91440" tIns="45721" rIns="91440" bIns="45721" anchor="ctr"/>
          <a:lstStyle/>
          <a:p>
            <a:pPr algn="ctr"/>
            <a:endParaRPr lang="zh-CN" altLang="zh-CN">
              <a:solidFill>
                <a:schemeClr val="bg1"/>
              </a:solidFill>
              <a:latin typeface="微软雅黑" pitchFamily="34" charset="-122"/>
              <a:sym typeface="微软雅黑" pitchFamily="34" charset="-122"/>
            </a:endParaRPr>
          </a:p>
        </p:txBody>
      </p:sp>
      <p:sp>
        <p:nvSpPr>
          <p:cNvPr id="35" name="矩形 28"/>
          <p:cNvSpPr>
            <a:spLocks noChangeArrowheads="1"/>
          </p:cNvSpPr>
          <p:nvPr/>
        </p:nvSpPr>
        <p:spPr bwMode="auto">
          <a:xfrm>
            <a:off x="7451725" y="4325838"/>
            <a:ext cx="713657" cy="292390"/>
          </a:xfrm>
          <a:prstGeom prst="rect">
            <a:avLst/>
          </a:prstGeom>
          <a:noFill/>
          <a:ln w="9525">
            <a:noFill/>
            <a:miter lim="800000"/>
            <a:headEnd/>
            <a:tailEnd/>
          </a:ln>
        </p:spPr>
        <p:txBody>
          <a:bodyPr wrap="none" lIns="91440" tIns="45721" rIns="91440" bIns="45721">
            <a:spAutoFit/>
          </a:bodyPr>
          <a:lstStyle/>
          <a:p>
            <a:r>
              <a:rPr lang="en-US" altLang="zh-CN" sz="1300" dirty="0">
                <a:solidFill>
                  <a:schemeClr val="bg1"/>
                </a:solidFill>
                <a:latin typeface="微软雅黑" pitchFamily="34" charset="-122"/>
                <a:sym typeface="微软雅黑" pitchFamily="34" charset="-122"/>
              </a:rPr>
              <a:t>15S/</a:t>
            </a:r>
            <a:r>
              <a:rPr lang="zh-CN" altLang="en-US" sz="1300" dirty="0">
                <a:solidFill>
                  <a:schemeClr val="bg1"/>
                </a:solidFill>
                <a:latin typeface="微软雅黑" pitchFamily="34" charset="-122"/>
                <a:ea typeface="微软雅黑" pitchFamily="34" charset="-122"/>
                <a:sym typeface="微软雅黑" pitchFamily="34" charset="-122"/>
              </a:rPr>
              <a:t>次</a:t>
            </a:r>
          </a:p>
        </p:txBody>
      </p:sp>
      <p:pic>
        <p:nvPicPr>
          <p:cNvPr id="36" name="Picture 6" descr="C:\Users\zhou\AppData\Roaming\Tencent\Users\12442121\QQ\WinTemp\RichOle\9LTR%`UQO{S$`O23H%MUA09.jpg"/>
          <p:cNvPicPr>
            <a:picLocks noChangeAspect="1" noChangeArrowheads="1"/>
          </p:cNvPicPr>
          <p:nvPr/>
        </p:nvPicPr>
        <p:blipFill>
          <a:blip r:embed="rId3"/>
          <a:srcRect/>
          <a:stretch>
            <a:fillRect/>
          </a:stretch>
        </p:blipFill>
        <p:spPr bwMode="auto">
          <a:xfrm>
            <a:off x="1368424" y="2316063"/>
            <a:ext cx="1331914" cy="501651"/>
          </a:xfrm>
          <a:prstGeom prst="rect">
            <a:avLst/>
          </a:prstGeom>
          <a:noFill/>
          <a:ln w="9525">
            <a:noFill/>
            <a:miter lim="800000"/>
            <a:headEnd/>
            <a:tailEnd/>
          </a:ln>
        </p:spPr>
      </p:pic>
      <p:pic>
        <p:nvPicPr>
          <p:cNvPr id="37" name="Picture 7" descr="C:\Users\zhou\AppData\Roaming\Tencent\Users\12442121\QQ\WinTemp\RichOle\ZBJ}{%ASLSZHX$Q{6X47G[8.jpg"/>
          <p:cNvPicPr>
            <a:picLocks noChangeArrowheads="1"/>
          </p:cNvPicPr>
          <p:nvPr/>
        </p:nvPicPr>
        <p:blipFill>
          <a:blip r:embed="rId2"/>
          <a:srcRect/>
          <a:stretch>
            <a:fillRect/>
          </a:stretch>
        </p:blipFill>
        <p:spPr bwMode="auto">
          <a:xfrm>
            <a:off x="539752" y="4606826"/>
            <a:ext cx="1152525" cy="557212"/>
          </a:xfrm>
          <a:prstGeom prst="rect">
            <a:avLst/>
          </a:prstGeom>
          <a:solidFill>
            <a:srgbClr val="EDEDED"/>
          </a:solidFill>
          <a:ln w="9525">
            <a:noFill/>
            <a:miter lim="800000"/>
            <a:headEnd/>
            <a:tailEnd/>
          </a:ln>
        </p:spPr>
      </p:pic>
      <p:pic>
        <p:nvPicPr>
          <p:cNvPr id="38" name="Picture 8" descr="C:\Users\zhou\AppData\Roaming\Tencent\Users\12442121\QQ\WinTemp\RichOle\5YPEY4NCSE$P2$WHWQE48G9.jpg"/>
          <p:cNvPicPr>
            <a:picLocks noChangeArrowheads="1"/>
          </p:cNvPicPr>
          <p:nvPr/>
        </p:nvPicPr>
        <p:blipFill>
          <a:blip r:embed="rId4"/>
          <a:srcRect/>
          <a:stretch>
            <a:fillRect/>
          </a:stretch>
        </p:blipFill>
        <p:spPr bwMode="auto">
          <a:xfrm>
            <a:off x="2124077" y="4606827"/>
            <a:ext cx="1223963" cy="541337"/>
          </a:xfrm>
          <a:prstGeom prst="rect">
            <a:avLst/>
          </a:prstGeom>
          <a:solidFill>
            <a:srgbClr val="EDEDED"/>
          </a:solidFill>
          <a:ln w="9525">
            <a:noFill/>
            <a:miter lim="800000"/>
            <a:headEnd/>
            <a:tailEnd/>
          </a:ln>
        </p:spPr>
      </p:pic>
      <p:pic>
        <p:nvPicPr>
          <p:cNvPr id="39" name="Picture 9" descr="C:\Users\zhou\AppData\Roaming\Tencent\Users\12442121\QQ\WinTemp\RichOle\1M33EUYJ44B{@`YCB)7LJ_U.jpg"/>
          <p:cNvPicPr>
            <a:picLocks noChangeAspect="1" noChangeArrowheads="1"/>
          </p:cNvPicPr>
          <p:nvPr/>
        </p:nvPicPr>
        <p:blipFill>
          <a:blip r:embed="rId5"/>
          <a:srcRect/>
          <a:stretch>
            <a:fillRect/>
          </a:stretch>
        </p:blipFill>
        <p:spPr bwMode="auto">
          <a:xfrm>
            <a:off x="3708401" y="4597301"/>
            <a:ext cx="1274763" cy="550862"/>
          </a:xfrm>
          <a:prstGeom prst="rect">
            <a:avLst/>
          </a:prstGeom>
          <a:solidFill>
            <a:srgbClr val="EDEDED"/>
          </a:solidFill>
          <a:ln w="9525">
            <a:noFill/>
            <a:miter lim="800000"/>
            <a:headEnd/>
            <a:tailEnd/>
          </a:ln>
        </p:spPr>
      </p:pic>
      <p:sp>
        <p:nvSpPr>
          <p:cNvPr id="40" name="线形标注 2 43"/>
          <p:cNvSpPr>
            <a:spLocks/>
          </p:cNvSpPr>
          <p:nvPr/>
        </p:nvSpPr>
        <p:spPr bwMode="auto">
          <a:xfrm>
            <a:off x="6011864" y="2844701"/>
            <a:ext cx="1223963" cy="288925"/>
          </a:xfrm>
          <a:prstGeom prst="borderCallout2">
            <a:avLst>
              <a:gd name="adj1" fmla="val 18750"/>
              <a:gd name="adj2" fmla="val -8329"/>
              <a:gd name="adj3" fmla="val 18750"/>
              <a:gd name="adj4" fmla="val -16667"/>
              <a:gd name="adj5" fmla="val 157130"/>
              <a:gd name="adj6" fmla="val -16838"/>
            </a:avLst>
          </a:prstGeom>
          <a:solidFill>
            <a:schemeClr val="accent2"/>
          </a:solidFill>
          <a:ln w="9525">
            <a:solidFill>
              <a:schemeClr val="accent2"/>
            </a:solidFill>
            <a:miter lim="800000"/>
            <a:headEnd/>
            <a:tailEnd/>
          </a:ln>
        </p:spPr>
        <p:txBody>
          <a:bodyPr lIns="91440" tIns="45721" rIns="91440" bIns="45721" anchor="ctr"/>
          <a:lstStyle/>
          <a:p>
            <a:pPr algn="ctr"/>
            <a:endParaRPr lang="zh-CN" altLang="zh-CN">
              <a:solidFill>
                <a:schemeClr val="bg1"/>
              </a:solidFill>
            </a:endParaRPr>
          </a:p>
        </p:txBody>
      </p:sp>
      <p:sp>
        <p:nvSpPr>
          <p:cNvPr id="41" name="矩形 44"/>
          <p:cNvSpPr>
            <a:spLocks noChangeArrowheads="1"/>
          </p:cNvSpPr>
          <p:nvPr/>
        </p:nvSpPr>
        <p:spPr bwMode="auto">
          <a:xfrm>
            <a:off x="6137275" y="2844701"/>
            <a:ext cx="1018227" cy="292390"/>
          </a:xfrm>
          <a:prstGeom prst="rect">
            <a:avLst/>
          </a:prstGeom>
          <a:noFill/>
          <a:ln w="9525">
            <a:noFill/>
            <a:miter lim="800000"/>
            <a:headEnd/>
            <a:tailEnd/>
          </a:ln>
        </p:spPr>
        <p:txBody>
          <a:bodyPr wrap="none" lIns="91440" tIns="45721" rIns="91440" bIns="45721">
            <a:spAutoFit/>
          </a:bodyPr>
          <a:lstStyle/>
          <a:p>
            <a:r>
              <a:rPr lang="zh-CN" altLang="en-US" sz="1300" dirty="0">
                <a:solidFill>
                  <a:schemeClr val="bg1"/>
                </a:solidFill>
                <a:ea typeface="微软雅黑" pitchFamily="34" charset="-122"/>
                <a:sym typeface="Arial" charset="0"/>
              </a:rPr>
              <a:t>精彩真人秀</a:t>
            </a:r>
          </a:p>
        </p:txBody>
      </p:sp>
      <p:sp>
        <p:nvSpPr>
          <p:cNvPr id="42" name="TextBox 41"/>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拆车坊</a:t>
            </a:r>
            <a:endParaRPr lang="zh-CN" altLang="en-US" sz="2000" b="1" dirty="0">
              <a:solidFill>
                <a:schemeClr val="bg1"/>
              </a:solidFill>
            </a:endParaRPr>
          </a:p>
        </p:txBody>
      </p:sp>
    </p:spTree>
    <p:extLst>
      <p:ext uri="{BB962C8B-B14F-4D97-AF65-F5344CB8AC3E}">
        <p14:creationId xmlns:p14="http://schemas.microsoft.com/office/powerpoint/2010/main" val="5192780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AutoShape 10" descr="C:\DOCUME~1\acer\LOCALS~1\Temp\G]})z%B6S$}OSG~8F(%)E.jpg"/>
          <p:cNvSpPr>
            <a:spLocks noChangeAspect="1" noChangeArrowheads="1"/>
          </p:cNvSpPr>
          <p:nvPr/>
        </p:nvSpPr>
        <p:spPr bwMode="auto">
          <a:xfrm>
            <a:off x="155575" y="-107949"/>
            <a:ext cx="304800" cy="228600"/>
          </a:xfrm>
          <a:prstGeom prst="rect">
            <a:avLst/>
          </a:prstGeom>
          <a:noFill/>
          <a:ln w="9525">
            <a:noFill/>
            <a:miter lim="800000"/>
            <a:headEnd/>
            <a:tailEnd/>
          </a:ln>
        </p:spPr>
        <p:txBody>
          <a:bodyPr/>
          <a:lstStyle/>
          <a:p>
            <a:endParaRPr lang="zh-CN" altLang="zh-CN">
              <a:latin typeface="Franklin Gothic Book" pitchFamily="34" charset="0"/>
              <a:ea typeface="黑体" pitchFamily="49" charset="-122"/>
            </a:endParaRPr>
          </a:p>
        </p:txBody>
      </p:sp>
      <p:sp>
        <p:nvSpPr>
          <p:cNvPr id="45" name="矩形 44"/>
          <p:cNvSpPr/>
          <p:nvPr/>
        </p:nvSpPr>
        <p:spPr>
          <a:xfrm>
            <a:off x="179512" y="847703"/>
            <a:ext cx="6589396" cy="4999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50000"/>
              </a:lnSpc>
              <a:defRPr/>
            </a:pPr>
            <a:r>
              <a:rPr lang="zh-CN" altLang="en-US" sz="2000" b="1" dirty="0">
                <a:solidFill>
                  <a:srgbClr val="C0504D"/>
                </a:solidFill>
                <a:latin typeface="微软雅黑" pitchFamily="34" charset="-122"/>
                <a:ea typeface="微软雅黑" pitchFamily="34" charset="-122"/>
              </a:rPr>
              <a:t>拆车坊</a:t>
            </a:r>
            <a:r>
              <a:rPr lang="zh-CN" altLang="en-US" sz="2000" b="1" dirty="0" smtClean="0">
                <a:solidFill>
                  <a:srgbClr val="C0504D"/>
                </a:solidFill>
                <a:latin typeface="微软雅黑" pitchFamily="34" charset="-122"/>
                <a:ea typeface="微软雅黑" pitchFamily="34" charset="-122"/>
              </a:rPr>
              <a:t>年终评选</a:t>
            </a:r>
            <a:r>
              <a:rPr lang="zh-CN" altLang="en-US" sz="2000" b="1" dirty="0">
                <a:solidFill>
                  <a:srgbClr val="C0504D"/>
                </a:solidFill>
                <a:latin typeface="微软雅黑" pitchFamily="34" charset="-122"/>
                <a:ea typeface="微软雅黑" pitchFamily="34" charset="-122"/>
              </a:rPr>
              <a:t>已</a:t>
            </a:r>
            <a:r>
              <a:rPr lang="zh-CN" altLang="en-US" sz="2000" b="1" dirty="0" smtClean="0">
                <a:solidFill>
                  <a:srgbClr val="C0504D"/>
                </a:solidFill>
                <a:latin typeface="微软雅黑" pitchFamily="34" charset="-122"/>
                <a:ea typeface="微软雅黑" pitchFamily="34" charset="-122"/>
              </a:rPr>
              <a:t>成为一大盛会</a:t>
            </a:r>
          </a:p>
        </p:txBody>
      </p:sp>
      <p:graphicFrame>
        <p:nvGraphicFramePr>
          <p:cNvPr id="51" name="表格 50"/>
          <p:cNvGraphicFramePr>
            <a:graphicFrameLocks noGrp="1"/>
          </p:cNvGraphicFramePr>
          <p:nvPr>
            <p:extLst>
              <p:ext uri="{D42A27DB-BD31-4B8C-83A1-F6EECF244321}">
                <p14:modId xmlns:p14="http://schemas.microsoft.com/office/powerpoint/2010/main" val="2425312960"/>
              </p:ext>
            </p:extLst>
          </p:nvPr>
        </p:nvGraphicFramePr>
        <p:xfrm>
          <a:off x="107503" y="2819650"/>
          <a:ext cx="8942650" cy="549998"/>
        </p:xfrm>
        <a:graphic>
          <a:graphicData uri="http://schemas.openxmlformats.org/drawingml/2006/table">
            <a:tbl>
              <a:tblPr firstRow="1" bandRow="1">
                <a:tableStyleId>{5C22544A-7EE6-4342-B048-85BDC9FD1C3A}</a:tableStyleId>
              </a:tblPr>
              <a:tblGrid>
                <a:gridCol w="894265"/>
                <a:gridCol w="894265"/>
                <a:gridCol w="894265"/>
                <a:gridCol w="894265"/>
                <a:gridCol w="894265"/>
                <a:gridCol w="894265"/>
                <a:gridCol w="894265"/>
                <a:gridCol w="894265"/>
                <a:gridCol w="622745"/>
                <a:gridCol w="1165785"/>
              </a:tblGrid>
              <a:tr h="274999">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200" dirty="0" smtClean="0"/>
                        <a:t>2012</a:t>
                      </a:r>
                      <a:r>
                        <a:rPr lang="zh-CN" altLang="en-US" sz="1200" dirty="0" smtClean="0"/>
                        <a:t>年</a:t>
                      </a:r>
                      <a:endParaRPr lang="zh-CN" altLang="en-US" sz="1200" dirty="0" smtClean="0">
                        <a:latin typeface="微软雅黑" pitchFamily="34" charset="-122"/>
                        <a:ea typeface="微软雅黑" pitchFamily="34" charset="-122"/>
                      </a:endParaRPr>
                    </a:p>
                  </a:txBody>
                  <a:tcPr marT="45833" marB="45833" anchor="ctr"/>
                </a:tc>
                <a:tc hMerge="1">
                  <a:txBody>
                    <a:bodyPr/>
                    <a:lstStyle/>
                    <a:p>
                      <a:endParaRPr lang="zh-CN" altLang="en-US" dirty="0"/>
                    </a:p>
                  </a:txBody>
                  <a:tcPr>
                    <a:lnR w="12700" cap="flat" cmpd="sng" algn="ctr">
                      <a:solidFill>
                        <a:schemeClr val="tx1"/>
                      </a:solidFill>
                      <a:prstDash val="solid"/>
                      <a:round/>
                      <a:headEnd type="none" w="med" len="med"/>
                      <a:tailEnd type="none" w="med" len="med"/>
                    </a:lnR>
                  </a:tcPr>
                </a:tc>
                <a:tc gridSpan="8">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200" dirty="0" smtClean="0"/>
                        <a:t>2013</a:t>
                      </a:r>
                      <a:r>
                        <a:rPr lang="zh-CN" altLang="en-US" sz="1200" dirty="0" smtClean="0"/>
                        <a:t>年</a:t>
                      </a:r>
                      <a:endParaRPr lang="zh-CN" altLang="en-US" sz="1200" dirty="0" smtClean="0">
                        <a:latin typeface="微软雅黑" pitchFamily="34" charset="-122"/>
                        <a:ea typeface="微软雅黑" pitchFamily="34" charset="-122"/>
                      </a:endParaRPr>
                    </a:p>
                  </a:txBody>
                  <a:tcPr marT="45833" marB="45833" anchor="ctr"/>
                </a:tc>
                <a:tc hMerge="1">
                  <a:txBody>
                    <a:bodyPr/>
                    <a:lstStyle/>
                    <a:p>
                      <a:endParaRPr lang="zh-CN" altLang="en-US"/>
                    </a:p>
                  </a:txBody>
                  <a:tcPr>
                    <a:lnL w="12700" cap="flat" cmpd="sng" algn="ctr">
                      <a:solidFill>
                        <a:schemeClr val="tx1"/>
                      </a:solidFill>
                      <a:prstDash val="solid"/>
                      <a:round/>
                      <a:headEnd type="none" w="med" len="med"/>
                      <a:tailEnd type="none" w="med" len="med"/>
                    </a:lnL>
                  </a:tcPr>
                </a:tc>
                <a:tc hMerge="1">
                  <a:txBody>
                    <a:bodyPr/>
                    <a:lstStyle/>
                    <a:p>
                      <a:endParaRPr lang="zh-CN" altLang="en-US" dirty="0"/>
                    </a:p>
                  </a:txBody>
                  <a:tcPr>
                    <a:lnR w="12700" cap="flat" cmpd="sng" algn="ctr">
                      <a:solidFill>
                        <a:schemeClr val="tx1"/>
                      </a:solidFill>
                      <a:prstDash val="solid"/>
                      <a:round/>
                      <a:headEnd type="none" w="med" len="med"/>
                      <a:tailEnd type="none" w="med" len="med"/>
                    </a:lnR>
                  </a:tcPr>
                </a:tc>
                <a:tc hMerge="1">
                  <a:txBody>
                    <a:bodyPr/>
                    <a:lstStyle/>
                    <a:p>
                      <a:endParaRPr lang="zh-CN" altLang="en-US"/>
                    </a:p>
                  </a:txBody>
                  <a:tcPr>
                    <a:lnL w="12700" cap="flat" cmpd="sng" algn="ctr">
                      <a:solidFill>
                        <a:schemeClr val="tx1"/>
                      </a:solidFill>
                      <a:prstDash val="solid"/>
                      <a:round/>
                      <a:headEnd type="none" w="med" len="med"/>
                      <a:tailEnd type="none" w="med" len="med"/>
                    </a:lnL>
                  </a:tcPr>
                </a:tc>
                <a:tc hMerge="1">
                  <a:txBody>
                    <a:bodyPr/>
                    <a:lstStyle/>
                    <a:p>
                      <a:endParaRPr lang="zh-CN" altLang="en-US" dirty="0"/>
                    </a:p>
                  </a:txBody>
                  <a:tcPr>
                    <a:lnR w="12700" cap="flat" cmpd="sng" algn="ctr">
                      <a:solidFill>
                        <a:schemeClr val="tx1"/>
                      </a:solidFill>
                      <a:prstDash val="solid"/>
                      <a:round/>
                      <a:headEnd type="none" w="med" len="med"/>
                      <a:tailEnd type="none" w="med" len="med"/>
                    </a:lnR>
                  </a:tcPr>
                </a:tc>
                <a:tc hMerge="1">
                  <a:txBody>
                    <a:bodyPr/>
                    <a:lstStyle/>
                    <a:p>
                      <a:endParaRPr lang="zh-CN" altLang="en-US" dirty="0"/>
                    </a:p>
                  </a:txBody>
                  <a:tcPr>
                    <a:lnL w="12700" cap="flat" cmpd="sng" algn="ctr">
                      <a:solidFill>
                        <a:schemeClr val="tx1"/>
                      </a:solidFill>
                      <a:prstDash val="solid"/>
                      <a:round/>
                      <a:headEnd type="none" w="med" len="med"/>
                      <a:tailEnd type="none" w="med" len="med"/>
                    </a:lnL>
                  </a:tcPr>
                </a:tc>
                <a:tc hMerge="1">
                  <a:txBody>
                    <a:bodyPr/>
                    <a:lstStyle/>
                    <a:p>
                      <a:pPr algn="ctr"/>
                      <a:endParaRPr lang="zh-CN" altLang="en-US" sz="800" dirty="0"/>
                    </a:p>
                  </a:txBody>
                  <a:tcPr anchor="ctr"/>
                </a:tc>
                <a:tc hMerge="1">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r>
              <a:tr h="274999">
                <a:tc>
                  <a:txBody>
                    <a:bodyPr/>
                    <a:lstStyle/>
                    <a:p>
                      <a:pPr algn="ctr"/>
                      <a:r>
                        <a:rPr lang="en-US" altLang="zh-CN" sz="1200" dirty="0" smtClean="0"/>
                        <a:t>3</a:t>
                      </a:r>
                      <a:r>
                        <a:rPr lang="zh-CN" altLang="en-US" sz="1200" dirty="0" smtClean="0"/>
                        <a:t>月</a:t>
                      </a:r>
                      <a:endParaRPr lang="zh-CN" altLang="en-US" sz="1200" dirty="0">
                        <a:latin typeface="微软雅黑" pitchFamily="34" charset="-122"/>
                        <a:ea typeface="微软雅黑" pitchFamily="34" charset="-122"/>
                      </a:endParaRPr>
                    </a:p>
                  </a:txBody>
                  <a:tcPr marT="45833" marB="45833" anchor="ctr"/>
                </a:tc>
                <a:tc>
                  <a:txBody>
                    <a:bodyPr/>
                    <a:lstStyle/>
                    <a:p>
                      <a:pPr algn="ctr"/>
                      <a:r>
                        <a:rPr lang="en-US" altLang="zh-CN" sz="1200" dirty="0" smtClean="0"/>
                        <a:t>6</a:t>
                      </a:r>
                      <a:r>
                        <a:rPr lang="zh-CN" altLang="en-US" sz="1200" dirty="0" smtClean="0"/>
                        <a:t>月</a:t>
                      </a:r>
                      <a:endParaRPr lang="zh-CN" altLang="en-US" sz="1200" dirty="0">
                        <a:latin typeface="微软雅黑" pitchFamily="34" charset="-122"/>
                        <a:ea typeface="微软雅黑" pitchFamily="34" charset="-122"/>
                      </a:endParaRPr>
                    </a:p>
                  </a:txBody>
                  <a:tcPr marT="45833" marB="45833" anchor="ctr"/>
                </a:tc>
                <a:tc>
                  <a:txBody>
                    <a:bodyPr/>
                    <a:lstStyle/>
                    <a:p>
                      <a:pPr algn="ctr"/>
                      <a:r>
                        <a:rPr lang="en-US" altLang="zh-CN" sz="1200" dirty="0" smtClean="0"/>
                        <a:t>5</a:t>
                      </a:r>
                      <a:r>
                        <a:rPr lang="zh-CN" altLang="en-US" sz="1200" dirty="0" smtClean="0"/>
                        <a:t>月</a:t>
                      </a:r>
                      <a:endParaRPr lang="zh-CN" altLang="en-US" sz="1200" dirty="0">
                        <a:latin typeface="微软雅黑" pitchFamily="34" charset="-122"/>
                        <a:ea typeface="微软雅黑" pitchFamily="34" charset="-122"/>
                      </a:endParaRPr>
                    </a:p>
                  </a:txBody>
                  <a:tcPr marT="45833" marB="45833" anchor="ctr"/>
                </a:tc>
                <a:tc>
                  <a:txBody>
                    <a:bodyPr/>
                    <a:lstStyle/>
                    <a:p>
                      <a:pPr algn="ctr"/>
                      <a:r>
                        <a:rPr lang="en-US" altLang="zh-CN" sz="1200" dirty="0" smtClean="0"/>
                        <a:t>6</a:t>
                      </a:r>
                      <a:r>
                        <a:rPr lang="zh-CN" altLang="en-US" sz="1200" dirty="0" smtClean="0"/>
                        <a:t>月</a:t>
                      </a:r>
                      <a:endParaRPr lang="zh-CN" altLang="en-US" sz="1200" dirty="0">
                        <a:latin typeface="微软雅黑" pitchFamily="34" charset="-122"/>
                        <a:ea typeface="微软雅黑" pitchFamily="34" charset="-122"/>
                      </a:endParaRPr>
                    </a:p>
                  </a:txBody>
                  <a:tcPr marT="45833" marB="45833" anchor="ctr"/>
                </a:tc>
                <a:tc>
                  <a:txBody>
                    <a:bodyPr/>
                    <a:lstStyle/>
                    <a:p>
                      <a:pPr algn="ctr"/>
                      <a:r>
                        <a:rPr lang="en-US" altLang="zh-CN" sz="1200" dirty="0" smtClean="0"/>
                        <a:t>7</a:t>
                      </a:r>
                      <a:r>
                        <a:rPr lang="zh-CN" altLang="en-US" sz="1200" dirty="0" smtClean="0"/>
                        <a:t>月</a:t>
                      </a:r>
                      <a:endParaRPr lang="zh-CN" altLang="en-US" sz="1200" dirty="0">
                        <a:latin typeface="微软雅黑" pitchFamily="34" charset="-122"/>
                        <a:ea typeface="微软雅黑" pitchFamily="34" charset="-122"/>
                      </a:endParaRPr>
                    </a:p>
                  </a:txBody>
                  <a:tcPr marT="45833" marB="45833" anchor="ctr"/>
                </a:tc>
                <a:tc>
                  <a:txBody>
                    <a:bodyPr/>
                    <a:lstStyle/>
                    <a:p>
                      <a:pPr algn="ctr"/>
                      <a:r>
                        <a:rPr lang="en-US" altLang="zh-CN" sz="1200" dirty="0" smtClean="0"/>
                        <a:t>8</a:t>
                      </a:r>
                      <a:r>
                        <a:rPr lang="zh-CN" altLang="en-US" sz="1200" dirty="0" smtClean="0"/>
                        <a:t>月</a:t>
                      </a:r>
                      <a:endParaRPr lang="zh-CN" altLang="en-US" sz="1200" dirty="0">
                        <a:latin typeface="微软雅黑" pitchFamily="34" charset="-122"/>
                        <a:ea typeface="微软雅黑" pitchFamily="34" charset="-122"/>
                      </a:endParaRPr>
                    </a:p>
                  </a:txBody>
                  <a:tcPr marT="45833" marB="45833" anchor="ctr"/>
                </a:tc>
                <a:tc>
                  <a:txBody>
                    <a:bodyPr/>
                    <a:lstStyle/>
                    <a:p>
                      <a:pPr algn="ctr"/>
                      <a:r>
                        <a:rPr lang="en-US" altLang="zh-CN" sz="1200" dirty="0" smtClean="0"/>
                        <a:t>9</a:t>
                      </a:r>
                      <a:r>
                        <a:rPr lang="zh-CN" altLang="en-US" sz="1200" dirty="0" smtClean="0"/>
                        <a:t>月</a:t>
                      </a:r>
                      <a:endParaRPr lang="zh-CN" altLang="en-US" sz="1200" dirty="0">
                        <a:latin typeface="微软雅黑" pitchFamily="34" charset="-122"/>
                        <a:ea typeface="微软雅黑" pitchFamily="34" charset="-122"/>
                      </a:endParaRPr>
                    </a:p>
                  </a:txBody>
                  <a:tcPr marT="45833" marB="45833" anchor="ctr"/>
                </a:tc>
                <a:tc>
                  <a:txBody>
                    <a:bodyPr/>
                    <a:lstStyle/>
                    <a:p>
                      <a:pPr algn="ctr"/>
                      <a:r>
                        <a:rPr lang="en-US" altLang="zh-CN" sz="1200" dirty="0" smtClean="0"/>
                        <a:t>10</a:t>
                      </a:r>
                      <a:r>
                        <a:rPr lang="zh-CN" altLang="en-US" sz="1200" dirty="0" smtClean="0"/>
                        <a:t>月</a:t>
                      </a:r>
                      <a:endParaRPr lang="zh-CN" altLang="en-US" sz="1200" dirty="0">
                        <a:latin typeface="微软雅黑" pitchFamily="34" charset="-122"/>
                        <a:ea typeface="微软雅黑" pitchFamily="34" charset="-122"/>
                      </a:endParaRPr>
                    </a:p>
                  </a:txBody>
                  <a:tcPr marT="45833" marB="45833" anchor="ctr"/>
                </a:tc>
                <a:tc>
                  <a:txBody>
                    <a:bodyPr/>
                    <a:lstStyle/>
                    <a:p>
                      <a:pPr algn="ctr"/>
                      <a:r>
                        <a:rPr lang="en-US" altLang="zh-CN" sz="1200" dirty="0" smtClean="0"/>
                        <a:t>11</a:t>
                      </a:r>
                      <a:r>
                        <a:rPr lang="zh-CN" altLang="en-US" sz="1200" dirty="0" smtClean="0"/>
                        <a:t>月</a:t>
                      </a:r>
                      <a:endParaRPr lang="zh-CN" altLang="en-US" sz="1200" dirty="0">
                        <a:latin typeface="微软雅黑" pitchFamily="34" charset="-122"/>
                        <a:ea typeface="微软雅黑" pitchFamily="34" charset="-122"/>
                      </a:endParaRPr>
                    </a:p>
                  </a:txBody>
                  <a:tcPr marT="45833" marB="45833" anchor="ctr"/>
                </a:tc>
                <a:tc>
                  <a:txBody>
                    <a:bodyPr/>
                    <a:lstStyle/>
                    <a:p>
                      <a:pPr algn="ctr"/>
                      <a:r>
                        <a:rPr lang="en-US" altLang="zh-CN" sz="1200" dirty="0" smtClean="0"/>
                        <a:t>12</a:t>
                      </a:r>
                      <a:r>
                        <a:rPr lang="zh-CN" altLang="en-US" sz="1200" dirty="0" smtClean="0"/>
                        <a:t>月</a:t>
                      </a:r>
                      <a:endParaRPr lang="zh-CN" altLang="en-US" sz="1200" dirty="0">
                        <a:latin typeface="微软雅黑" pitchFamily="34" charset="-122"/>
                        <a:ea typeface="微软雅黑" pitchFamily="34" charset="-122"/>
                      </a:endParaRPr>
                    </a:p>
                  </a:txBody>
                  <a:tcPr marT="45833" marB="45833" anchor="ctr"/>
                </a:tc>
              </a:tr>
            </a:tbl>
          </a:graphicData>
        </a:graphic>
      </p:graphicFrame>
      <p:sp>
        <p:nvSpPr>
          <p:cNvPr id="53" name="线形标注 2 52"/>
          <p:cNvSpPr/>
          <p:nvPr/>
        </p:nvSpPr>
        <p:spPr>
          <a:xfrm>
            <a:off x="1403648" y="2386533"/>
            <a:ext cx="1224136" cy="288745"/>
          </a:xfrm>
          <a:prstGeom prst="borderCallout2">
            <a:avLst>
              <a:gd name="adj1" fmla="val 18750"/>
              <a:gd name="adj2" fmla="val -8333"/>
              <a:gd name="adj3" fmla="val 18750"/>
              <a:gd name="adj4" fmla="val -16667"/>
              <a:gd name="adj5" fmla="val 243374"/>
              <a:gd name="adj6" fmla="val -17860"/>
            </a:avLst>
          </a:prstGeom>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endParaRPr>
          </a:p>
        </p:txBody>
      </p:sp>
      <p:sp>
        <p:nvSpPr>
          <p:cNvPr id="54" name="矩形 53"/>
          <p:cNvSpPr/>
          <p:nvPr/>
        </p:nvSpPr>
        <p:spPr>
          <a:xfrm>
            <a:off x="1452510" y="2386534"/>
            <a:ext cx="1103267" cy="246830"/>
          </a:xfrm>
          <a:prstGeom prst="rect">
            <a:avLst/>
          </a:prstGeom>
        </p:spPr>
        <p:txBody>
          <a:bodyPr wrap="square">
            <a:spAutoFit/>
          </a:bodyPr>
          <a:lstStyle/>
          <a:p>
            <a:pPr lvl="0" algn="ctr"/>
            <a:r>
              <a:rPr lang="zh-CN" altLang="en-US" sz="1000" dirty="0" smtClean="0">
                <a:solidFill>
                  <a:schemeClr val="bg1"/>
                </a:solidFill>
                <a:latin typeface="微软雅黑" pitchFamily="34" charset="-122"/>
                <a:ea typeface="微软雅黑" pitchFamily="34" charset="-122"/>
              </a:rPr>
              <a:t>致胜</a:t>
            </a:r>
            <a:r>
              <a:rPr lang="en-US" altLang="zh-CN" sz="1000" dirty="0" smtClean="0">
                <a:solidFill>
                  <a:schemeClr val="bg1"/>
                </a:solidFill>
                <a:latin typeface="微软雅黑" pitchFamily="34" charset="-122"/>
                <a:ea typeface="微软雅黑" pitchFamily="34" charset="-122"/>
              </a:rPr>
              <a:t>/</a:t>
            </a:r>
            <a:r>
              <a:rPr lang="zh-CN" altLang="en-US" sz="1000" dirty="0" smtClean="0">
                <a:solidFill>
                  <a:schemeClr val="bg1"/>
                </a:solidFill>
                <a:latin typeface="微软雅黑" pitchFamily="34" charset="-122"/>
                <a:ea typeface="微软雅黑" pitchFamily="34" charset="-122"/>
              </a:rPr>
              <a:t>雅阁</a:t>
            </a:r>
            <a:endParaRPr lang="zh-CN" altLang="en-US" sz="1000" dirty="0">
              <a:solidFill>
                <a:schemeClr val="bg1"/>
              </a:solidFill>
              <a:latin typeface="微软雅黑" pitchFamily="34" charset="-122"/>
              <a:ea typeface="微软雅黑" pitchFamily="34" charset="-122"/>
            </a:endParaRPr>
          </a:p>
        </p:txBody>
      </p:sp>
      <p:sp>
        <p:nvSpPr>
          <p:cNvPr id="55" name="线形标注 2 54"/>
          <p:cNvSpPr/>
          <p:nvPr/>
        </p:nvSpPr>
        <p:spPr>
          <a:xfrm>
            <a:off x="623435" y="3613699"/>
            <a:ext cx="972000" cy="288745"/>
          </a:xfrm>
          <a:prstGeom prst="borderCallout2">
            <a:avLst>
              <a:gd name="adj1" fmla="val 18750"/>
              <a:gd name="adj2" fmla="val -8333"/>
              <a:gd name="adj3" fmla="val 18750"/>
              <a:gd name="adj4" fmla="val -16667"/>
              <a:gd name="adj5" fmla="val -84613"/>
              <a:gd name="adj6" fmla="val -15839"/>
            </a:avLst>
          </a:prstGeom>
          <a:solidFill>
            <a:schemeClr val="accent2"/>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latin typeface="+mn-ea"/>
            </a:endParaRPr>
          </a:p>
        </p:txBody>
      </p:sp>
      <p:sp>
        <p:nvSpPr>
          <p:cNvPr id="56" name="矩形 55"/>
          <p:cNvSpPr/>
          <p:nvPr/>
        </p:nvSpPr>
        <p:spPr>
          <a:xfrm>
            <a:off x="683568" y="3624760"/>
            <a:ext cx="864096" cy="246830"/>
          </a:xfrm>
          <a:prstGeom prst="rect">
            <a:avLst/>
          </a:prstGeom>
        </p:spPr>
        <p:txBody>
          <a:bodyPr wrap="square">
            <a:spAutoFit/>
          </a:bodyPr>
          <a:lstStyle/>
          <a:p>
            <a:pPr lvl="0" algn="ctr"/>
            <a:r>
              <a:rPr lang="zh-CN" altLang="en-US" sz="1000" dirty="0" smtClean="0">
                <a:solidFill>
                  <a:schemeClr val="bg1"/>
                </a:solidFill>
                <a:latin typeface="+mn-ea"/>
              </a:rPr>
              <a:t>天籁</a:t>
            </a:r>
            <a:r>
              <a:rPr lang="en-US" altLang="zh-CN" sz="1000" dirty="0" smtClean="0">
                <a:solidFill>
                  <a:schemeClr val="bg1"/>
                </a:solidFill>
                <a:latin typeface="+mn-ea"/>
              </a:rPr>
              <a:t>/</a:t>
            </a:r>
            <a:r>
              <a:rPr lang="zh-CN" altLang="en-US" sz="1000" dirty="0" smtClean="0">
                <a:solidFill>
                  <a:schemeClr val="bg1"/>
                </a:solidFill>
                <a:latin typeface="+mn-ea"/>
              </a:rPr>
              <a:t>索</a:t>
            </a:r>
            <a:r>
              <a:rPr lang="en-US" altLang="zh-CN" sz="1000" dirty="0" smtClean="0">
                <a:solidFill>
                  <a:schemeClr val="bg1"/>
                </a:solidFill>
                <a:latin typeface="+mn-ea"/>
              </a:rPr>
              <a:t>8</a:t>
            </a:r>
            <a:endParaRPr lang="zh-CN" altLang="en-US" sz="1000" dirty="0">
              <a:solidFill>
                <a:schemeClr val="bg1"/>
              </a:solidFill>
              <a:latin typeface="+mn-ea"/>
            </a:endParaRPr>
          </a:p>
        </p:txBody>
      </p:sp>
      <p:sp>
        <p:nvSpPr>
          <p:cNvPr id="57" name="线形标注 2 56"/>
          <p:cNvSpPr/>
          <p:nvPr/>
        </p:nvSpPr>
        <p:spPr>
          <a:xfrm>
            <a:off x="2160111" y="3613699"/>
            <a:ext cx="1152128" cy="288745"/>
          </a:xfrm>
          <a:prstGeom prst="borderCallout2">
            <a:avLst>
              <a:gd name="adj1" fmla="val 18750"/>
              <a:gd name="adj2" fmla="val -8333"/>
              <a:gd name="adj3" fmla="val 18750"/>
              <a:gd name="adj4" fmla="val -16667"/>
              <a:gd name="adj5" fmla="val -84613"/>
              <a:gd name="adj6" fmla="val -15839"/>
            </a:avLst>
          </a:prstGeom>
          <a:solidFill>
            <a:schemeClr val="tx2"/>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latin typeface="+mn-ea"/>
            </a:endParaRPr>
          </a:p>
        </p:txBody>
      </p:sp>
      <p:sp>
        <p:nvSpPr>
          <p:cNvPr id="58" name="矩形 57"/>
          <p:cNvSpPr/>
          <p:nvPr/>
        </p:nvSpPr>
        <p:spPr>
          <a:xfrm>
            <a:off x="2195736" y="3651870"/>
            <a:ext cx="1080120" cy="246830"/>
          </a:xfrm>
          <a:prstGeom prst="rect">
            <a:avLst/>
          </a:prstGeom>
          <a:noFill/>
          <a:ln>
            <a:noFill/>
          </a:ln>
        </p:spPr>
        <p:txBody>
          <a:bodyPr wrap="square">
            <a:spAutoFit/>
          </a:bodyPr>
          <a:lstStyle/>
          <a:p>
            <a:pPr lvl="0" algn="ctr"/>
            <a:r>
              <a:rPr lang="zh-CN" altLang="en-US" sz="1000" dirty="0" smtClean="0">
                <a:solidFill>
                  <a:schemeClr val="bg1"/>
                </a:solidFill>
                <a:latin typeface="+mn-ea"/>
              </a:rPr>
              <a:t>凯美瑞</a:t>
            </a:r>
            <a:r>
              <a:rPr lang="en-US" altLang="zh-CN" sz="1000" dirty="0" smtClean="0">
                <a:solidFill>
                  <a:schemeClr val="bg1"/>
                </a:solidFill>
                <a:latin typeface="+mn-ea"/>
              </a:rPr>
              <a:t>/</a:t>
            </a:r>
            <a:r>
              <a:rPr lang="zh-CN" altLang="en-US" sz="1000" dirty="0" smtClean="0">
                <a:solidFill>
                  <a:schemeClr val="bg1"/>
                </a:solidFill>
                <a:latin typeface="+mn-ea"/>
              </a:rPr>
              <a:t>迈腾</a:t>
            </a:r>
            <a:endParaRPr lang="zh-CN" altLang="en-US" sz="1000" dirty="0">
              <a:solidFill>
                <a:schemeClr val="bg1"/>
              </a:solidFill>
              <a:latin typeface="+mn-ea"/>
            </a:endParaRPr>
          </a:p>
        </p:txBody>
      </p:sp>
      <p:sp>
        <p:nvSpPr>
          <p:cNvPr id="59" name="椭圆 58"/>
          <p:cNvSpPr/>
          <p:nvPr/>
        </p:nvSpPr>
        <p:spPr>
          <a:xfrm>
            <a:off x="395648" y="3324954"/>
            <a:ext cx="144016" cy="144372"/>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1907704" y="3324954"/>
            <a:ext cx="144016" cy="144372"/>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1115616" y="2964023"/>
            <a:ext cx="144016" cy="144372"/>
          </a:xfrm>
          <a:prstGeom prst="ellipse">
            <a:avLst/>
          </a:prstGeom>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线形标注 2 61"/>
          <p:cNvSpPr/>
          <p:nvPr/>
        </p:nvSpPr>
        <p:spPr>
          <a:xfrm>
            <a:off x="2915816" y="2386533"/>
            <a:ext cx="1224136" cy="288745"/>
          </a:xfrm>
          <a:prstGeom prst="borderCallout2">
            <a:avLst>
              <a:gd name="adj1" fmla="val 18750"/>
              <a:gd name="adj2" fmla="val -8333"/>
              <a:gd name="adj3" fmla="val 18750"/>
              <a:gd name="adj4" fmla="val -16667"/>
              <a:gd name="adj5" fmla="val 243374"/>
              <a:gd name="adj6" fmla="val -17860"/>
            </a:avLst>
          </a:prstGeom>
          <a:solidFill>
            <a:schemeClr val="accent2"/>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endParaRPr>
          </a:p>
        </p:txBody>
      </p:sp>
      <p:sp>
        <p:nvSpPr>
          <p:cNvPr id="63" name="矩形 62"/>
          <p:cNvSpPr/>
          <p:nvPr/>
        </p:nvSpPr>
        <p:spPr>
          <a:xfrm>
            <a:off x="2915816" y="2386534"/>
            <a:ext cx="1191352" cy="246830"/>
          </a:xfrm>
          <a:prstGeom prst="rect">
            <a:avLst/>
          </a:prstGeom>
        </p:spPr>
        <p:txBody>
          <a:bodyPr wrap="none">
            <a:spAutoFit/>
          </a:bodyPr>
          <a:lstStyle/>
          <a:p>
            <a:r>
              <a:rPr lang="zh-CN" altLang="zh-CN" sz="1000" dirty="0" smtClean="0">
                <a:solidFill>
                  <a:schemeClr val="bg1"/>
                </a:solidFill>
                <a:latin typeface="微软雅黑" pitchFamily="34" charset="-122"/>
                <a:ea typeface="微软雅黑" pitchFamily="34" charset="-122"/>
              </a:rPr>
              <a:t>睿骋</a:t>
            </a:r>
            <a:r>
              <a:rPr lang="en-US" altLang="zh-CN" sz="1000" dirty="0" smtClean="0">
                <a:solidFill>
                  <a:schemeClr val="bg1"/>
                </a:solidFill>
                <a:latin typeface="微软雅黑" pitchFamily="34" charset="-122"/>
                <a:ea typeface="微软雅黑" pitchFamily="34" charset="-122"/>
              </a:rPr>
              <a:t>/</a:t>
            </a:r>
            <a:r>
              <a:rPr lang="zh-CN" altLang="zh-CN" sz="1000" dirty="0" smtClean="0">
                <a:solidFill>
                  <a:schemeClr val="bg1"/>
                </a:solidFill>
                <a:latin typeface="微软雅黑" pitchFamily="34" charset="-122"/>
                <a:ea typeface="微软雅黑" pitchFamily="34" charset="-122"/>
              </a:rPr>
              <a:t>帕萨特</a:t>
            </a:r>
            <a:r>
              <a:rPr lang="en-US" altLang="zh-CN" sz="1000" dirty="0" smtClean="0">
                <a:solidFill>
                  <a:schemeClr val="bg1"/>
                </a:solidFill>
                <a:latin typeface="微软雅黑" pitchFamily="34" charset="-122"/>
                <a:ea typeface="微软雅黑" pitchFamily="34" charset="-122"/>
              </a:rPr>
              <a:t>/</a:t>
            </a:r>
            <a:r>
              <a:rPr lang="zh-CN" altLang="zh-CN" sz="1000" dirty="0" smtClean="0">
                <a:solidFill>
                  <a:schemeClr val="bg1"/>
                </a:solidFill>
                <a:latin typeface="微软雅黑" pitchFamily="34" charset="-122"/>
                <a:ea typeface="微软雅黑" pitchFamily="34" charset="-122"/>
              </a:rPr>
              <a:t>昊锐</a:t>
            </a:r>
            <a:endParaRPr lang="zh-CN" altLang="en-US" sz="1000" dirty="0">
              <a:solidFill>
                <a:schemeClr val="bg1"/>
              </a:solidFill>
            </a:endParaRPr>
          </a:p>
        </p:txBody>
      </p:sp>
      <p:sp>
        <p:nvSpPr>
          <p:cNvPr id="64" name="线形标注 2 63"/>
          <p:cNvSpPr/>
          <p:nvPr/>
        </p:nvSpPr>
        <p:spPr>
          <a:xfrm>
            <a:off x="3708016" y="3613699"/>
            <a:ext cx="1080000" cy="288745"/>
          </a:xfrm>
          <a:prstGeom prst="borderCallout2">
            <a:avLst>
              <a:gd name="adj1" fmla="val 18750"/>
              <a:gd name="adj2" fmla="val -8333"/>
              <a:gd name="adj3" fmla="val 18750"/>
              <a:gd name="adj4" fmla="val -16667"/>
              <a:gd name="adj5" fmla="val -84613"/>
              <a:gd name="adj6" fmla="val -15839"/>
            </a:avLst>
          </a:prstGeom>
          <a:solidFill>
            <a:schemeClr val="accent2"/>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latin typeface="+mn-ea"/>
            </a:endParaRPr>
          </a:p>
        </p:txBody>
      </p:sp>
      <p:sp>
        <p:nvSpPr>
          <p:cNvPr id="65" name="椭圆 64"/>
          <p:cNvSpPr/>
          <p:nvPr/>
        </p:nvSpPr>
        <p:spPr>
          <a:xfrm>
            <a:off x="3419984" y="3324954"/>
            <a:ext cx="144016" cy="144372"/>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3689519" y="3613700"/>
            <a:ext cx="1170513" cy="246830"/>
          </a:xfrm>
          <a:prstGeom prst="rect">
            <a:avLst/>
          </a:prstGeom>
        </p:spPr>
        <p:txBody>
          <a:bodyPr wrap="none">
            <a:spAutoFit/>
          </a:bodyPr>
          <a:lstStyle/>
          <a:p>
            <a:r>
              <a:rPr lang="zh-CN" altLang="zh-CN" sz="1000" dirty="0" smtClean="0">
                <a:solidFill>
                  <a:schemeClr val="bg1"/>
                </a:solidFill>
                <a:latin typeface="+mn-ea"/>
              </a:rPr>
              <a:t>帝豪</a:t>
            </a:r>
            <a:r>
              <a:rPr lang="en-US" altLang="zh-CN" sz="1000" dirty="0" smtClean="0">
                <a:solidFill>
                  <a:schemeClr val="bg1"/>
                </a:solidFill>
                <a:latin typeface="+mn-ea"/>
              </a:rPr>
              <a:t>EC8/508/C5</a:t>
            </a:r>
            <a:endParaRPr lang="zh-CN" altLang="en-US" sz="1000" dirty="0">
              <a:solidFill>
                <a:schemeClr val="bg1"/>
              </a:solidFill>
              <a:latin typeface="+mn-ea"/>
            </a:endParaRPr>
          </a:p>
        </p:txBody>
      </p:sp>
      <p:sp>
        <p:nvSpPr>
          <p:cNvPr id="67" name="线形标注 2 66"/>
          <p:cNvSpPr/>
          <p:nvPr/>
        </p:nvSpPr>
        <p:spPr>
          <a:xfrm>
            <a:off x="4385554" y="2386533"/>
            <a:ext cx="1194558" cy="288745"/>
          </a:xfrm>
          <a:prstGeom prst="borderCallout2">
            <a:avLst>
              <a:gd name="adj1" fmla="val 18750"/>
              <a:gd name="adj2" fmla="val -8333"/>
              <a:gd name="adj3" fmla="val 18750"/>
              <a:gd name="adj4" fmla="val -16667"/>
              <a:gd name="adj5" fmla="val 243374"/>
              <a:gd name="adj6" fmla="val -17860"/>
            </a:avLst>
          </a:prstGeom>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endParaRPr>
          </a:p>
        </p:txBody>
      </p:sp>
      <p:sp>
        <p:nvSpPr>
          <p:cNvPr id="68" name="矩形 67"/>
          <p:cNvSpPr/>
          <p:nvPr/>
        </p:nvSpPr>
        <p:spPr>
          <a:xfrm>
            <a:off x="4385554" y="2386534"/>
            <a:ext cx="1194558" cy="246830"/>
          </a:xfrm>
          <a:prstGeom prst="rect">
            <a:avLst/>
          </a:prstGeom>
        </p:spPr>
        <p:txBody>
          <a:bodyPr wrap="none">
            <a:spAutoFit/>
          </a:bodyPr>
          <a:lstStyle/>
          <a:p>
            <a:r>
              <a:rPr lang="en-US" altLang="zh-CN" sz="1000" dirty="0" smtClean="0">
                <a:solidFill>
                  <a:schemeClr val="bg1"/>
                </a:solidFill>
                <a:latin typeface="微软雅黑" pitchFamily="34" charset="-122"/>
                <a:ea typeface="微软雅黑" pitchFamily="34" charset="-122"/>
              </a:rPr>
              <a:t>GA5/</a:t>
            </a:r>
            <a:r>
              <a:rPr lang="zh-CN" altLang="zh-CN" sz="1000" dirty="0" smtClean="0">
                <a:solidFill>
                  <a:schemeClr val="bg1"/>
                </a:solidFill>
                <a:latin typeface="微软雅黑" pitchFamily="34" charset="-122"/>
                <a:ea typeface="微软雅黑" pitchFamily="34" charset="-122"/>
              </a:rPr>
              <a:t>迈锐宝</a:t>
            </a:r>
            <a:r>
              <a:rPr lang="en-US" altLang="zh-CN" sz="1000" dirty="0" smtClean="0">
                <a:solidFill>
                  <a:schemeClr val="bg1"/>
                </a:solidFill>
                <a:latin typeface="微软雅黑" pitchFamily="34" charset="-122"/>
                <a:ea typeface="微软雅黑" pitchFamily="34" charset="-122"/>
              </a:rPr>
              <a:t>/</a:t>
            </a:r>
            <a:r>
              <a:rPr lang="zh-CN" altLang="zh-CN" sz="1000" dirty="0" smtClean="0">
                <a:solidFill>
                  <a:schemeClr val="bg1"/>
                </a:solidFill>
                <a:latin typeface="微软雅黑" pitchFamily="34" charset="-122"/>
                <a:ea typeface="微软雅黑" pitchFamily="34" charset="-122"/>
              </a:rPr>
              <a:t>君威</a:t>
            </a:r>
            <a:endParaRPr lang="zh-CN" altLang="en-US" dirty="0">
              <a:solidFill>
                <a:schemeClr val="bg1"/>
              </a:solidFill>
            </a:endParaRPr>
          </a:p>
        </p:txBody>
      </p:sp>
      <p:sp>
        <p:nvSpPr>
          <p:cNvPr id="69" name="线形标注 2 68"/>
          <p:cNvSpPr/>
          <p:nvPr/>
        </p:nvSpPr>
        <p:spPr>
          <a:xfrm>
            <a:off x="5099806" y="3613699"/>
            <a:ext cx="1080000" cy="288745"/>
          </a:xfrm>
          <a:prstGeom prst="borderCallout2">
            <a:avLst>
              <a:gd name="adj1" fmla="val 18750"/>
              <a:gd name="adj2" fmla="val -8333"/>
              <a:gd name="adj3" fmla="val 18750"/>
              <a:gd name="adj4" fmla="val -16667"/>
              <a:gd name="adj5" fmla="val -84613"/>
              <a:gd name="adj6" fmla="val -15839"/>
            </a:avLst>
          </a:prstGeom>
          <a:solidFill>
            <a:schemeClr val="tx2"/>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latin typeface="+mn-ea"/>
            </a:endParaRPr>
          </a:p>
        </p:txBody>
      </p:sp>
      <p:sp>
        <p:nvSpPr>
          <p:cNvPr id="70" name="椭圆 69"/>
          <p:cNvSpPr/>
          <p:nvPr/>
        </p:nvSpPr>
        <p:spPr>
          <a:xfrm>
            <a:off x="4860144" y="3324954"/>
            <a:ext cx="144016" cy="144372"/>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5028556" y="3613700"/>
            <a:ext cx="1202573" cy="246830"/>
          </a:xfrm>
          <a:prstGeom prst="rect">
            <a:avLst/>
          </a:prstGeom>
        </p:spPr>
        <p:txBody>
          <a:bodyPr wrap="none">
            <a:spAutoFit/>
          </a:bodyPr>
          <a:lstStyle/>
          <a:p>
            <a:r>
              <a:rPr lang="en-US" altLang="zh-CN" sz="1000" dirty="0" smtClean="0">
                <a:solidFill>
                  <a:schemeClr val="bg1"/>
                </a:solidFill>
                <a:latin typeface="+mn-ea"/>
              </a:rPr>
              <a:t>B90/</a:t>
            </a:r>
            <a:r>
              <a:rPr lang="zh-CN" altLang="zh-CN" sz="1000" dirty="0" smtClean="0">
                <a:solidFill>
                  <a:schemeClr val="bg1"/>
                </a:solidFill>
                <a:latin typeface="+mn-ea"/>
              </a:rPr>
              <a:t>君越</a:t>
            </a:r>
            <a:r>
              <a:rPr lang="en-US" altLang="zh-CN" sz="1000" dirty="0" smtClean="0">
                <a:solidFill>
                  <a:schemeClr val="bg1"/>
                </a:solidFill>
                <a:latin typeface="+mn-ea"/>
              </a:rPr>
              <a:t>/</a:t>
            </a:r>
            <a:r>
              <a:rPr lang="zh-CN" altLang="zh-CN" sz="1000" dirty="0" smtClean="0">
                <a:solidFill>
                  <a:schemeClr val="bg1"/>
                </a:solidFill>
                <a:latin typeface="+mn-ea"/>
              </a:rPr>
              <a:t>奥迪</a:t>
            </a:r>
            <a:r>
              <a:rPr lang="en-US" altLang="zh-CN" sz="1000" dirty="0" smtClean="0">
                <a:solidFill>
                  <a:schemeClr val="bg1"/>
                </a:solidFill>
                <a:latin typeface="+mn-ea"/>
              </a:rPr>
              <a:t>A4</a:t>
            </a:r>
            <a:endParaRPr lang="zh-CN" altLang="en-US" dirty="0">
              <a:solidFill>
                <a:schemeClr val="bg1"/>
              </a:solidFill>
              <a:latin typeface="+mn-ea"/>
            </a:endParaRPr>
          </a:p>
        </p:txBody>
      </p:sp>
      <p:sp>
        <p:nvSpPr>
          <p:cNvPr id="72" name="线形标注 2 71"/>
          <p:cNvSpPr/>
          <p:nvPr/>
        </p:nvSpPr>
        <p:spPr>
          <a:xfrm>
            <a:off x="5868144" y="2386533"/>
            <a:ext cx="1224136" cy="288745"/>
          </a:xfrm>
          <a:prstGeom prst="borderCallout2">
            <a:avLst>
              <a:gd name="adj1" fmla="val 18750"/>
              <a:gd name="adj2" fmla="val -8333"/>
              <a:gd name="adj3" fmla="val 18750"/>
              <a:gd name="adj4" fmla="val -16667"/>
              <a:gd name="adj5" fmla="val 243374"/>
              <a:gd name="adj6" fmla="val -17860"/>
            </a:avLst>
          </a:prstGeom>
          <a:solidFill>
            <a:schemeClr val="accent2"/>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endParaRPr>
          </a:p>
        </p:txBody>
      </p:sp>
      <p:sp>
        <p:nvSpPr>
          <p:cNvPr id="73" name="矩形 72"/>
          <p:cNvSpPr/>
          <p:nvPr/>
        </p:nvSpPr>
        <p:spPr>
          <a:xfrm>
            <a:off x="5868144" y="2386534"/>
            <a:ext cx="1224136" cy="246830"/>
          </a:xfrm>
          <a:prstGeom prst="rect">
            <a:avLst/>
          </a:prstGeom>
        </p:spPr>
        <p:txBody>
          <a:bodyPr wrap="square">
            <a:spAutoFit/>
          </a:bodyPr>
          <a:lstStyle/>
          <a:p>
            <a:r>
              <a:rPr lang="zh-CN" altLang="en-US" sz="1000" dirty="0" smtClean="0">
                <a:solidFill>
                  <a:schemeClr val="bg1"/>
                </a:solidFill>
                <a:latin typeface="微软雅黑" pitchFamily="34" charset="-122"/>
                <a:ea typeface="微软雅黑" pitchFamily="34" charset="-122"/>
              </a:rPr>
              <a:t>思锐</a:t>
            </a:r>
            <a:r>
              <a:rPr lang="en-US" altLang="zh-CN" sz="1000" dirty="0" smtClean="0">
                <a:solidFill>
                  <a:schemeClr val="bg1"/>
                </a:solidFill>
                <a:latin typeface="微软雅黑" pitchFamily="34" charset="-122"/>
                <a:ea typeface="微软雅黑" pitchFamily="34" charset="-122"/>
              </a:rPr>
              <a:t>/</a:t>
            </a:r>
            <a:r>
              <a:rPr lang="zh-CN" altLang="en-US" sz="1000" dirty="0" smtClean="0">
                <a:solidFill>
                  <a:schemeClr val="bg1"/>
                </a:solidFill>
                <a:latin typeface="微软雅黑" pitchFamily="34" charset="-122"/>
                <a:ea typeface="微软雅黑" pitchFamily="34" charset="-122"/>
              </a:rPr>
              <a:t>海马</a:t>
            </a:r>
            <a:r>
              <a:rPr lang="en-US" altLang="zh-CN" sz="1000" dirty="0" smtClean="0">
                <a:solidFill>
                  <a:schemeClr val="bg1"/>
                </a:solidFill>
                <a:latin typeface="微软雅黑" pitchFamily="34" charset="-122"/>
                <a:ea typeface="微软雅黑" pitchFamily="34" charset="-122"/>
              </a:rPr>
              <a:t>M6/K5</a:t>
            </a:r>
            <a:endParaRPr lang="zh-CN" altLang="en-US" dirty="0">
              <a:solidFill>
                <a:schemeClr val="bg1"/>
              </a:solidFill>
            </a:endParaRPr>
          </a:p>
        </p:txBody>
      </p:sp>
      <p:sp>
        <p:nvSpPr>
          <p:cNvPr id="74" name="线形标注 2 73"/>
          <p:cNvSpPr/>
          <p:nvPr/>
        </p:nvSpPr>
        <p:spPr>
          <a:xfrm>
            <a:off x="7587089" y="2344619"/>
            <a:ext cx="1296144" cy="288745"/>
          </a:xfrm>
          <a:prstGeom prst="borderCallout2">
            <a:avLst>
              <a:gd name="adj1" fmla="val 18750"/>
              <a:gd name="adj2" fmla="val -8333"/>
              <a:gd name="adj3" fmla="val 18750"/>
              <a:gd name="adj4" fmla="val -16667"/>
              <a:gd name="adj5" fmla="val 243374"/>
              <a:gd name="adj6" fmla="val -17860"/>
            </a:avLst>
          </a:prstGeom>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endParaRPr>
          </a:p>
        </p:txBody>
      </p:sp>
      <p:sp>
        <p:nvSpPr>
          <p:cNvPr id="75" name="矩形 74"/>
          <p:cNvSpPr/>
          <p:nvPr/>
        </p:nvSpPr>
        <p:spPr>
          <a:xfrm>
            <a:off x="7587089" y="2355726"/>
            <a:ext cx="1455848" cy="246221"/>
          </a:xfrm>
          <a:prstGeom prst="rect">
            <a:avLst/>
          </a:prstGeom>
          <a:noFill/>
        </p:spPr>
        <p:txBody>
          <a:bodyPr wrap="none">
            <a:spAutoFit/>
          </a:bodyPr>
          <a:lstStyle/>
          <a:p>
            <a:r>
              <a:rPr lang="zh-CN" altLang="en-US" sz="1000" dirty="0" smtClean="0">
                <a:solidFill>
                  <a:schemeClr val="bg1"/>
                </a:solidFill>
                <a:latin typeface="微软雅黑" pitchFamily="34" charset="-122"/>
                <a:ea typeface="微软雅黑" pitchFamily="34" charset="-122"/>
              </a:rPr>
              <a:t>奥迪</a:t>
            </a:r>
            <a:r>
              <a:rPr lang="en-US" altLang="zh-CN" sz="1000" dirty="0" smtClean="0">
                <a:solidFill>
                  <a:schemeClr val="bg1"/>
                </a:solidFill>
                <a:latin typeface="微软雅黑" pitchFamily="34" charset="-122"/>
                <a:ea typeface="微软雅黑" pitchFamily="34" charset="-122"/>
              </a:rPr>
              <a:t>A4L/</a:t>
            </a:r>
            <a:r>
              <a:rPr lang="zh-CN" altLang="zh-CN" sz="1000" dirty="0" smtClean="0">
                <a:solidFill>
                  <a:schemeClr val="bg1"/>
                </a:solidFill>
                <a:latin typeface="微软雅黑" pitchFamily="34" charset="-122"/>
                <a:ea typeface="微软雅黑" pitchFamily="34" charset="-122"/>
              </a:rPr>
              <a:t>奔驰</a:t>
            </a:r>
            <a:r>
              <a:rPr lang="en-US" altLang="zh-CN" sz="1000" dirty="0" smtClean="0">
                <a:solidFill>
                  <a:schemeClr val="bg1"/>
                </a:solidFill>
                <a:latin typeface="微软雅黑" pitchFamily="34" charset="-122"/>
                <a:ea typeface="微软雅黑" pitchFamily="34" charset="-122"/>
              </a:rPr>
              <a:t>C/</a:t>
            </a:r>
            <a:r>
              <a:rPr lang="zh-CN" altLang="zh-CN" sz="1000" dirty="0" smtClean="0">
                <a:solidFill>
                  <a:schemeClr val="bg1"/>
                </a:solidFill>
                <a:latin typeface="微软雅黑" pitchFamily="34" charset="-122"/>
                <a:ea typeface="微软雅黑" pitchFamily="34" charset="-122"/>
              </a:rPr>
              <a:t>宝马</a:t>
            </a:r>
            <a:r>
              <a:rPr lang="en-US" altLang="zh-CN" sz="1000" dirty="0" smtClean="0">
                <a:solidFill>
                  <a:schemeClr val="bg1"/>
                </a:solidFill>
                <a:latin typeface="微软雅黑" pitchFamily="34" charset="-122"/>
                <a:ea typeface="微软雅黑" pitchFamily="34" charset="-122"/>
              </a:rPr>
              <a:t>3</a:t>
            </a:r>
            <a:endParaRPr lang="zh-CN" altLang="en-US" dirty="0">
              <a:solidFill>
                <a:schemeClr val="bg1"/>
              </a:solidFill>
            </a:endParaRPr>
          </a:p>
        </p:txBody>
      </p:sp>
      <p:sp>
        <p:nvSpPr>
          <p:cNvPr id="76" name="线形标注 2 75"/>
          <p:cNvSpPr/>
          <p:nvPr/>
        </p:nvSpPr>
        <p:spPr>
          <a:xfrm>
            <a:off x="6636594" y="3613699"/>
            <a:ext cx="1080000" cy="288745"/>
          </a:xfrm>
          <a:prstGeom prst="borderCallout2">
            <a:avLst>
              <a:gd name="adj1" fmla="val 18750"/>
              <a:gd name="adj2" fmla="val -8333"/>
              <a:gd name="adj3" fmla="val 18750"/>
              <a:gd name="adj4" fmla="val -16667"/>
              <a:gd name="adj5" fmla="val -84613"/>
              <a:gd name="adj6" fmla="val -15839"/>
            </a:avLst>
          </a:prstGeom>
          <a:solidFill>
            <a:schemeClr val="accent2"/>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latin typeface="+mn-ea"/>
            </a:endParaRPr>
          </a:p>
        </p:txBody>
      </p:sp>
      <p:sp>
        <p:nvSpPr>
          <p:cNvPr id="77" name="椭圆 76"/>
          <p:cNvSpPr/>
          <p:nvPr/>
        </p:nvSpPr>
        <p:spPr>
          <a:xfrm>
            <a:off x="6372312" y="3324954"/>
            <a:ext cx="144016" cy="144372"/>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6660232" y="3613700"/>
            <a:ext cx="926857" cy="246830"/>
          </a:xfrm>
          <a:prstGeom prst="rect">
            <a:avLst/>
          </a:prstGeom>
        </p:spPr>
        <p:txBody>
          <a:bodyPr wrap="none">
            <a:spAutoFit/>
          </a:bodyPr>
          <a:lstStyle/>
          <a:p>
            <a:r>
              <a:rPr lang="zh-CN" altLang="zh-CN" sz="1000" dirty="0" smtClean="0">
                <a:solidFill>
                  <a:schemeClr val="bg1"/>
                </a:solidFill>
                <a:latin typeface="+mn-ea"/>
              </a:rPr>
              <a:t>马</a:t>
            </a:r>
            <a:r>
              <a:rPr lang="en-US" altLang="zh-CN" sz="1000" dirty="0" smtClean="0">
                <a:solidFill>
                  <a:schemeClr val="bg1"/>
                </a:solidFill>
                <a:latin typeface="+mn-ea"/>
              </a:rPr>
              <a:t>6/</a:t>
            </a:r>
            <a:r>
              <a:rPr lang="zh-CN" altLang="zh-CN" sz="1000" dirty="0" smtClean="0">
                <a:solidFill>
                  <a:schemeClr val="bg1"/>
                </a:solidFill>
                <a:latin typeface="+mn-ea"/>
              </a:rPr>
              <a:t>锐志</a:t>
            </a:r>
            <a:r>
              <a:rPr lang="en-US" altLang="zh-CN" sz="1000" dirty="0" smtClean="0">
                <a:solidFill>
                  <a:schemeClr val="bg1"/>
                </a:solidFill>
                <a:latin typeface="+mn-ea"/>
              </a:rPr>
              <a:t>/CC</a:t>
            </a:r>
            <a:endParaRPr lang="zh-CN" altLang="en-US" dirty="0">
              <a:solidFill>
                <a:schemeClr val="bg1"/>
              </a:solidFill>
              <a:latin typeface="+mn-ea"/>
            </a:endParaRPr>
          </a:p>
        </p:txBody>
      </p:sp>
      <p:sp>
        <p:nvSpPr>
          <p:cNvPr id="79" name="椭圆 78"/>
          <p:cNvSpPr/>
          <p:nvPr/>
        </p:nvSpPr>
        <p:spPr>
          <a:xfrm>
            <a:off x="2627784" y="2964023"/>
            <a:ext cx="144016" cy="144372"/>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a:off x="4097522" y="2964023"/>
            <a:ext cx="144016" cy="144372"/>
          </a:xfrm>
          <a:prstGeom prst="ellipse">
            <a:avLst/>
          </a:prstGeom>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5580112" y="2964023"/>
            <a:ext cx="144016" cy="144372"/>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a:off x="7308304" y="3024418"/>
            <a:ext cx="144016" cy="144372"/>
          </a:xfrm>
          <a:prstGeom prst="ellipse">
            <a:avLst/>
          </a:prstGeom>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a:off x="7891333" y="3219822"/>
            <a:ext cx="144016" cy="144372"/>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8064000" y="3706641"/>
            <a:ext cx="1080000" cy="307777"/>
            <a:chOff x="8316416" y="3651870"/>
            <a:chExt cx="1272394" cy="307777"/>
          </a:xfrm>
          <a:solidFill>
            <a:schemeClr val="tx2"/>
          </a:solidFill>
        </p:grpSpPr>
        <p:sp>
          <p:nvSpPr>
            <p:cNvPr id="47" name="线形标注 2 46"/>
            <p:cNvSpPr/>
            <p:nvPr/>
          </p:nvSpPr>
          <p:spPr>
            <a:xfrm>
              <a:off x="8364674" y="3651870"/>
              <a:ext cx="1224136" cy="288745"/>
            </a:xfrm>
            <a:prstGeom prst="borderCallout2">
              <a:avLst>
                <a:gd name="adj1" fmla="val 18750"/>
                <a:gd name="adj2" fmla="val -8333"/>
                <a:gd name="adj3" fmla="val 18750"/>
                <a:gd name="adj4" fmla="val -16667"/>
                <a:gd name="adj5" fmla="val -84613"/>
                <a:gd name="adj6" fmla="val -15839"/>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latin typeface="+mn-ea"/>
              </a:endParaRPr>
            </a:p>
          </p:txBody>
        </p:sp>
        <p:sp>
          <p:nvSpPr>
            <p:cNvPr id="90" name="矩形 89"/>
            <p:cNvSpPr/>
            <p:nvPr/>
          </p:nvSpPr>
          <p:spPr>
            <a:xfrm>
              <a:off x="8316416" y="3651870"/>
              <a:ext cx="1272394" cy="307777"/>
            </a:xfrm>
            <a:prstGeom prst="rect">
              <a:avLst/>
            </a:prstGeom>
            <a:grpFill/>
            <a:ln>
              <a:solidFill>
                <a:schemeClr val="tx2"/>
              </a:solidFill>
            </a:ln>
          </p:spPr>
          <p:txBody>
            <a:bodyPr wrap="square">
              <a:spAutoFit/>
            </a:bodyPr>
            <a:lstStyle/>
            <a:p>
              <a:pPr algn="ctr"/>
              <a:r>
                <a:rPr lang="zh-CN" altLang="en-US" sz="1400" b="1" dirty="0" smtClean="0">
                  <a:solidFill>
                    <a:schemeClr val="bg1"/>
                  </a:solidFill>
                  <a:latin typeface="+mn-ea"/>
                </a:rPr>
                <a:t>年度盛典</a:t>
              </a:r>
              <a:endParaRPr lang="zh-CN" altLang="en-US" sz="1400" b="1" dirty="0">
                <a:solidFill>
                  <a:schemeClr val="bg1"/>
                </a:solidFill>
                <a:latin typeface="+mn-ea"/>
              </a:endParaRPr>
            </a:p>
          </p:txBody>
        </p:sp>
      </p:grpSp>
      <p:sp>
        <p:nvSpPr>
          <p:cNvPr id="93" name="矩形 92"/>
          <p:cNvSpPr/>
          <p:nvPr/>
        </p:nvSpPr>
        <p:spPr>
          <a:xfrm>
            <a:off x="179512" y="1419622"/>
            <a:ext cx="7812360" cy="307777"/>
          </a:xfrm>
          <a:prstGeom prst="rect">
            <a:avLst/>
          </a:prstGeom>
        </p:spPr>
        <p:txBody>
          <a:bodyPr wrap="square">
            <a:spAutoFit/>
          </a:bodyPr>
          <a:lstStyle/>
          <a:p>
            <a:r>
              <a:rPr lang="zh-CN" altLang="en-US" sz="1400" b="1" dirty="0" smtClean="0">
                <a:solidFill>
                  <a:schemeClr val="accent1">
                    <a:lumMod val="75000"/>
                  </a:schemeClr>
                </a:solidFill>
                <a:latin typeface="微软雅黑" pitchFamily="34" charset="-122"/>
                <a:ea typeface="微软雅黑" pitchFamily="34" charset="-122"/>
              </a:rPr>
              <a:t>前后历时近三年，拆车坊所拆型车，涵盖所有主流型车，几乎涵盖所有主流车企</a:t>
            </a:r>
            <a:endParaRPr lang="zh-CN" altLang="en-US" sz="1400" b="1" dirty="0">
              <a:solidFill>
                <a:schemeClr val="accent1">
                  <a:lumMod val="75000"/>
                </a:schemeClr>
              </a:solidFill>
              <a:latin typeface="微软雅黑" pitchFamily="34" charset="-122"/>
              <a:ea typeface="微软雅黑" pitchFamily="34" charset="-122"/>
            </a:endParaRPr>
          </a:p>
        </p:txBody>
      </p:sp>
      <p:sp>
        <p:nvSpPr>
          <p:cNvPr id="46" name="TextBox 45"/>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拆车坊</a:t>
            </a:r>
            <a:endParaRPr lang="zh-CN" altLang="en-US" sz="2000" b="1" dirty="0">
              <a:solidFill>
                <a:schemeClr val="bg1"/>
              </a:solidFill>
            </a:endParaRPr>
          </a:p>
        </p:txBody>
      </p:sp>
    </p:spTree>
    <p:extLst>
      <p:ext uri="{BB962C8B-B14F-4D97-AF65-F5344CB8AC3E}">
        <p14:creationId xmlns:p14="http://schemas.microsoft.com/office/powerpoint/2010/main" val="3758455132"/>
      </p:ext>
    </p:extLst>
  </p:cSld>
  <p:clrMapOvr>
    <a:masterClrMapping/>
  </p:clrMapOvr>
  <p:transition>
    <p:cu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731273" y="3110241"/>
            <a:ext cx="2888355" cy="910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b="1" dirty="0">
                <a:solidFill>
                  <a:srgbClr val="FFC000"/>
                </a:solidFill>
              </a:rPr>
              <a:t>拆车坊年度盛典</a:t>
            </a:r>
            <a:r>
              <a:rPr lang="en-US" altLang="zh-CN" b="1" dirty="0">
                <a:solidFill>
                  <a:srgbClr val="FFC000"/>
                </a:solidFill>
              </a:rPr>
              <a:t>——</a:t>
            </a:r>
            <a:r>
              <a:rPr lang="zh-CN" altLang="en-US" b="1" dirty="0">
                <a:solidFill>
                  <a:srgbClr val="FFC000"/>
                </a:solidFill>
              </a:rPr>
              <a:t>用数据说话，引爆新热潮</a:t>
            </a:r>
          </a:p>
        </p:txBody>
      </p:sp>
      <p:pic>
        <p:nvPicPr>
          <p:cNvPr id="3" name="图片 2" descr="海报.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95536" y="996626"/>
            <a:ext cx="2160240" cy="3024335"/>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拆车坊</a:t>
            </a:r>
            <a:endParaRPr lang="zh-CN" altLang="en-US" sz="2000" b="1" dirty="0">
              <a:solidFill>
                <a:schemeClr val="bg1"/>
              </a:solidFill>
            </a:endParaRPr>
          </a:p>
        </p:txBody>
      </p:sp>
      <p:pic>
        <p:nvPicPr>
          <p:cNvPr id="3074" name="Picture 2" descr="D:\工作\市场部\_B0C605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9789" y="998808"/>
            <a:ext cx="2990366" cy="19935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79" name="Picture 7" descr="http://i1.chexun.net/images/2013/1211/8356/news_default_551B2AF9EBB5EC40D1DBB571902FBC7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422" y="1006545"/>
            <a:ext cx="3144049" cy="18292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80"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92280" y="2964864"/>
            <a:ext cx="1765736" cy="105609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1"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15422" y="2944594"/>
            <a:ext cx="1332148" cy="10524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3"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5536" y="4056519"/>
            <a:ext cx="5544616" cy="9931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4" name="Picture 1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53527" y="4056519"/>
            <a:ext cx="1389786" cy="9931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7" name="Picture 1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380312" y="4056519"/>
            <a:ext cx="1479159" cy="9931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896214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五边形 1"/>
          <p:cNvSpPr/>
          <p:nvPr/>
        </p:nvSpPr>
        <p:spPr>
          <a:xfrm>
            <a:off x="3563888" y="1639409"/>
            <a:ext cx="1944216" cy="1580413"/>
          </a:xfrm>
          <a:prstGeom prst="pent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zh-CN" sz="4000" b="1" dirty="0" smtClean="0">
                <a:latin typeface="Gungsuh" pitchFamily="18" charset="-127"/>
                <a:ea typeface="Gungsuh" pitchFamily="18" charset="-127"/>
              </a:rPr>
              <a:t>3</a:t>
            </a:r>
            <a:endParaRPr lang="zh-CN" altLang="en-US" sz="4000" b="1" dirty="0">
              <a:latin typeface="Gungsuh" pitchFamily="18" charset="-127"/>
              <a:ea typeface="Gungsuh" pitchFamily="18" charset="-127"/>
            </a:endParaRPr>
          </a:p>
        </p:txBody>
      </p:sp>
      <p:sp>
        <p:nvSpPr>
          <p:cNvPr id="3" name="矩形 2"/>
          <p:cNvSpPr/>
          <p:nvPr/>
        </p:nvSpPr>
        <p:spPr>
          <a:xfrm>
            <a:off x="0" y="2715766"/>
            <a:ext cx="9144000" cy="64807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t>车</a:t>
            </a:r>
            <a:r>
              <a:rPr lang="zh-CN" altLang="en-US" sz="2800" b="1" dirty="0" smtClean="0"/>
              <a:t>讯互联</a:t>
            </a:r>
            <a:r>
              <a:rPr lang="en-US" altLang="zh-CN" sz="2800" b="1" dirty="0" smtClean="0"/>
              <a:t>·</a:t>
            </a:r>
            <a:r>
              <a:rPr lang="zh-CN" altLang="en-US" sz="2800" b="1" dirty="0" smtClean="0"/>
              <a:t>电商</a:t>
            </a:r>
            <a:endParaRPr lang="zh-CN" altLang="en-US" sz="2800" b="1" dirty="0"/>
          </a:p>
        </p:txBody>
      </p:sp>
    </p:spTree>
    <p:extLst>
      <p:ext uri="{BB962C8B-B14F-4D97-AF65-F5344CB8AC3E}">
        <p14:creationId xmlns:p14="http://schemas.microsoft.com/office/powerpoint/2010/main" val="33511444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entagon 1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5036" y="2398588"/>
            <a:ext cx="4084637"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entagon 1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2461" y="2411288"/>
            <a:ext cx="4084637"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Pentagon 12"/>
          <p:cNvSpPr>
            <a:spLocks noChangeArrowheads="1"/>
          </p:cNvSpPr>
          <p:nvPr/>
        </p:nvSpPr>
        <p:spPr bwMode="auto">
          <a:xfrm>
            <a:off x="915036" y="2420239"/>
            <a:ext cx="7516812" cy="466725"/>
          </a:xfrm>
          <a:prstGeom prst="homePlate">
            <a:avLst>
              <a:gd name="adj" fmla="val 51672"/>
            </a:avLst>
          </a:prstGeom>
          <a:solidFill>
            <a:schemeClr val="accent1">
              <a:lumMod val="75000"/>
            </a:schemeClr>
          </a:solidFill>
          <a:ln w="25400">
            <a:noFill/>
            <a:miter lim="800000"/>
            <a:headEnd/>
            <a:tailEnd/>
          </a:ln>
        </p:spPr>
        <p:txBody>
          <a:bodyPr anchor="ctr"/>
          <a:lstStyle/>
          <a:p>
            <a:pPr indent="-342900" algn="ctr">
              <a:buFont typeface="Calibri" pitchFamily="34" charset="0"/>
              <a:buAutoNum type="arabicPeriod"/>
            </a:pPr>
            <a:endParaRPr lang="zh-CN" altLang="zh-CN" noProof="1">
              <a:solidFill>
                <a:srgbClr val="FFFFFF"/>
              </a:solidFill>
              <a:latin typeface="Calibri" pitchFamily="34" charset="0"/>
              <a:ea typeface="ＭＳ Ｐゴシック" pitchFamily="34" charset="-128"/>
            </a:endParaRPr>
          </a:p>
        </p:txBody>
      </p:sp>
      <p:sp>
        <p:nvSpPr>
          <p:cNvPr id="11" name="Text Box 24"/>
          <p:cNvSpPr txBox="1">
            <a:spLocks noChangeArrowheads="1"/>
          </p:cNvSpPr>
          <p:nvPr/>
        </p:nvSpPr>
        <p:spPr bwMode="auto">
          <a:xfrm>
            <a:off x="2084017" y="2501201"/>
            <a:ext cx="5778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en-US" altLang="zh-CN" sz="1400" dirty="0">
                <a:solidFill>
                  <a:schemeClr val="bg1"/>
                </a:solidFill>
              </a:rPr>
              <a:t>2013</a:t>
            </a:r>
          </a:p>
        </p:txBody>
      </p:sp>
      <p:sp>
        <p:nvSpPr>
          <p:cNvPr id="12" name="Text Box 25"/>
          <p:cNvSpPr txBox="1">
            <a:spLocks noChangeArrowheads="1"/>
          </p:cNvSpPr>
          <p:nvPr/>
        </p:nvSpPr>
        <p:spPr bwMode="auto">
          <a:xfrm>
            <a:off x="6195854" y="2501201"/>
            <a:ext cx="5778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en-US" altLang="zh-CN" sz="1400" dirty="0">
                <a:solidFill>
                  <a:schemeClr val="bg1"/>
                </a:solidFill>
              </a:rPr>
              <a:t>2014</a:t>
            </a:r>
          </a:p>
        </p:txBody>
      </p:sp>
      <p:sp>
        <p:nvSpPr>
          <p:cNvPr id="15" name="Line 42"/>
          <p:cNvSpPr>
            <a:spLocks noChangeShapeType="1"/>
          </p:cNvSpPr>
          <p:nvPr/>
        </p:nvSpPr>
        <p:spPr bwMode="auto">
          <a:xfrm>
            <a:off x="2212023" y="3003426"/>
            <a:ext cx="0" cy="503237"/>
          </a:xfrm>
          <a:prstGeom prst="line">
            <a:avLst/>
          </a:prstGeom>
          <a:noFill/>
          <a:ln w="19050" cap="rnd">
            <a:solidFill>
              <a:schemeClr val="bg2"/>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 name="Line 45"/>
          <p:cNvSpPr>
            <a:spLocks noChangeShapeType="1"/>
          </p:cNvSpPr>
          <p:nvPr/>
        </p:nvSpPr>
        <p:spPr bwMode="auto">
          <a:xfrm>
            <a:off x="3940811" y="3003426"/>
            <a:ext cx="0" cy="503237"/>
          </a:xfrm>
          <a:prstGeom prst="line">
            <a:avLst/>
          </a:prstGeom>
          <a:noFill/>
          <a:ln w="19050" cap="rnd">
            <a:solidFill>
              <a:schemeClr val="bg2"/>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 name="Line 48"/>
          <p:cNvSpPr>
            <a:spLocks noChangeShapeType="1"/>
          </p:cNvSpPr>
          <p:nvPr/>
        </p:nvSpPr>
        <p:spPr bwMode="auto">
          <a:xfrm>
            <a:off x="5596573" y="3003426"/>
            <a:ext cx="0" cy="503237"/>
          </a:xfrm>
          <a:prstGeom prst="line">
            <a:avLst/>
          </a:prstGeom>
          <a:noFill/>
          <a:ln w="19050" cap="rnd">
            <a:solidFill>
              <a:schemeClr val="bg2"/>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 name="Line 51"/>
          <p:cNvSpPr>
            <a:spLocks noChangeShapeType="1"/>
          </p:cNvSpPr>
          <p:nvPr/>
        </p:nvSpPr>
        <p:spPr bwMode="auto">
          <a:xfrm>
            <a:off x="7325361" y="3003426"/>
            <a:ext cx="0" cy="503237"/>
          </a:xfrm>
          <a:prstGeom prst="line">
            <a:avLst/>
          </a:prstGeom>
          <a:noFill/>
          <a:ln w="19050" cap="rnd">
            <a:solidFill>
              <a:schemeClr val="bg2"/>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pic>
        <p:nvPicPr>
          <p:cNvPr id="19" name="Picture 3"/>
          <p:cNvPicPr>
            <a:picLocks noChangeAspect="1" noChangeArrowheads="1"/>
          </p:cNvPicPr>
          <p:nvPr/>
        </p:nvPicPr>
        <p:blipFill>
          <a:blip r:embed="rId3" cstate="print"/>
          <a:srcRect/>
          <a:stretch>
            <a:fillRect/>
          </a:stretch>
        </p:blipFill>
        <p:spPr bwMode="auto">
          <a:xfrm>
            <a:off x="323528" y="3502231"/>
            <a:ext cx="4936076" cy="1404000"/>
          </a:xfrm>
          <a:prstGeom prst="rect">
            <a:avLst/>
          </a:prstGeom>
          <a:noFill/>
          <a:ln w="9525" cmpd="sng">
            <a:noFill/>
            <a:miter lim="800000"/>
            <a:headEnd/>
            <a:tailEnd/>
          </a:ln>
          <a:effectLst>
            <a:outerShdw blurRad="63500" sx="102000" sy="102000" algn="ctr" rotWithShape="0">
              <a:prstClr val="black">
                <a:alpha val="40000"/>
              </a:prstClr>
            </a:outerShdw>
          </a:effectLst>
        </p:spPr>
      </p:pic>
      <p:sp>
        <p:nvSpPr>
          <p:cNvPr id="23" name="下箭头 22"/>
          <p:cNvSpPr/>
          <p:nvPr/>
        </p:nvSpPr>
        <p:spPr>
          <a:xfrm>
            <a:off x="2228926" y="2931790"/>
            <a:ext cx="288032" cy="360040"/>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323060" y="1059582"/>
            <a:ext cx="4936544" cy="1338828"/>
          </a:xfrm>
          <a:prstGeom prst="rect">
            <a:avLst/>
          </a:prstGeom>
        </p:spPr>
        <p:txBody>
          <a:bodyPr wrap="square">
            <a:spAutoFit/>
          </a:bodyPr>
          <a:lstStyle/>
          <a:p>
            <a:pPr>
              <a:lnSpc>
                <a:spcPct val="150000"/>
              </a:lnSpc>
            </a:pPr>
            <a:r>
              <a:rPr lang="en-US" altLang="zh-CN" b="1" dirty="0" smtClean="0">
                <a:solidFill>
                  <a:schemeClr val="accent2"/>
                </a:solidFill>
                <a:latin typeface="+mn-ea"/>
                <a:cs typeface="Arial" pitchFamily="34" charset="0"/>
              </a:rPr>
              <a:t>2013</a:t>
            </a:r>
            <a:r>
              <a:rPr lang="zh-CN" altLang="zh-CN" b="1" dirty="0" smtClean="0">
                <a:solidFill>
                  <a:schemeClr val="accent2"/>
                </a:solidFill>
                <a:latin typeface="+mn-ea"/>
              </a:rPr>
              <a:t>年</a:t>
            </a:r>
            <a:r>
              <a:rPr lang="en-US" altLang="zh-CN" b="1" dirty="0" smtClean="0">
                <a:solidFill>
                  <a:schemeClr val="accent2"/>
                </a:solidFill>
                <a:latin typeface="+mn-ea"/>
                <a:cs typeface="Arial" pitchFamily="34" charset="0"/>
              </a:rPr>
              <a:t>11</a:t>
            </a:r>
            <a:r>
              <a:rPr lang="zh-CN" altLang="zh-CN" b="1" dirty="0" smtClean="0">
                <a:solidFill>
                  <a:schemeClr val="accent2"/>
                </a:solidFill>
                <a:latin typeface="+mn-ea"/>
              </a:rPr>
              <a:t>月</a:t>
            </a:r>
            <a:r>
              <a:rPr lang="en-US" altLang="zh-CN" b="1" dirty="0" smtClean="0">
                <a:solidFill>
                  <a:schemeClr val="accent2"/>
                </a:solidFill>
                <a:latin typeface="+mn-ea"/>
                <a:cs typeface="Arial" pitchFamily="34" charset="0"/>
              </a:rPr>
              <a:t>8</a:t>
            </a:r>
            <a:r>
              <a:rPr lang="zh-CN" altLang="zh-CN" b="1" dirty="0" smtClean="0">
                <a:solidFill>
                  <a:schemeClr val="accent2"/>
                </a:solidFill>
                <a:latin typeface="+mn-ea"/>
              </a:rPr>
              <a:t>日</a:t>
            </a:r>
            <a:r>
              <a:rPr lang="zh-CN" altLang="zh-CN" sz="1400" b="1" dirty="0" smtClean="0">
                <a:solidFill>
                  <a:schemeClr val="accent2"/>
                </a:solidFill>
                <a:latin typeface="+mn-ea"/>
              </a:rPr>
              <a:t>，</a:t>
            </a:r>
            <a:r>
              <a:rPr lang="en-US" altLang="zh-CN" b="1" dirty="0" smtClean="0">
                <a:solidFill>
                  <a:schemeClr val="accent1">
                    <a:lumMod val="75000"/>
                  </a:schemeClr>
                </a:solidFill>
                <a:latin typeface="+mn-ea"/>
                <a:cs typeface="Arial" pitchFamily="34" charset="0"/>
              </a:rPr>
              <a:t>00</a:t>
            </a:r>
            <a:r>
              <a:rPr lang="zh-CN" altLang="zh-CN" b="1" dirty="0" smtClean="0">
                <a:solidFill>
                  <a:schemeClr val="accent1">
                    <a:lumMod val="75000"/>
                  </a:schemeClr>
                </a:solidFill>
                <a:latin typeface="+mn-ea"/>
                <a:cs typeface="Arial" pitchFamily="34" charset="0"/>
              </a:rPr>
              <a:t>：</a:t>
            </a:r>
            <a:r>
              <a:rPr lang="en-US" altLang="zh-CN" b="1" dirty="0" smtClean="0">
                <a:solidFill>
                  <a:schemeClr val="accent1">
                    <a:lumMod val="75000"/>
                  </a:schemeClr>
                </a:solidFill>
                <a:latin typeface="+mn-ea"/>
                <a:cs typeface="Arial" pitchFamily="34" charset="0"/>
              </a:rPr>
              <a:t>08</a:t>
            </a:r>
            <a:r>
              <a:rPr lang="zh-CN" altLang="zh-CN" b="1" dirty="0" smtClean="0">
                <a:solidFill>
                  <a:schemeClr val="accent1">
                    <a:lumMod val="75000"/>
                  </a:schemeClr>
                </a:solidFill>
                <a:latin typeface="+mn-ea"/>
                <a:cs typeface="Arial" pitchFamily="34" charset="0"/>
              </a:rPr>
              <a:t>：</a:t>
            </a:r>
            <a:r>
              <a:rPr lang="en-US" altLang="zh-CN" b="1" dirty="0" smtClean="0">
                <a:solidFill>
                  <a:schemeClr val="accent1">
                    <a:lumMod val="75000"/>
                  </a:schemeClr>
                </a:solidFill>
                <a:latin typeface="+mn-ea"/>
                <a:cs typeface="Arial" pitchFamily="34" charset="0"/>
              </a:rPr>
              <a:t>32</a:t>
            </a:r>
            <a:r>
              <a:rPr lang="zh-CN" altLang="zh-CN" sz="1600" b="1" dirty="0">
                <a:solidFill>
                  <a:schemeClr val="accent1">
                    <a:lumMod val="75000"/>
                  </a:schemeClr>
                </a:solidFill>
                <a:latin typeface="+mn-ea"/>
              </a:rPr>
              <a:t>苏宁易购车讯网汽车专卖店迎来第一单</a:t>
            </a:r>
            <a:r>
              <a:rPr lang="en-US" altLang="zh-CN" sz="1600" b="1" dirty="0">
                <a:solidFill>
                  <a:schemeClr val="accent1">
                    <a:lumMod val="75000"/>
                  </a:schemeClr>
                </a:solidFill>
                <a:latin typeface="+mn-ea"/>
              </a:rPr>
              <a:t> </a:t>
            </a:r>
            <a:r>
              <a:rPr lang="zh-CN" altLang="zh-CN" sz="1600" b="1" dirty="0">
                <a:solidFill>
                  <a:schemeClr val="accent1">
                    <a:lumMod val="75000"/>
                  </a:schemeClr>
                </a:solidFill>
                <a:latin typeface="+mn-ea"/>
              </a:rPr>
              <a:t>——</a:t>
            </a:r>
            <a:r>
              <a:rPr lang="en-US" altLang="zh-CN" sz="1600" b="1" dirty="0">
                <a:solidFill>
                  <a:schemeClr val="accent1">
                    <a:lumMod val="75000"/>
                  </a:schemeClr>
                </a:solidFill>
                <a:latin typeface="+mn-ea"/>
              </a:rPr>
              <a:t> </a:t>
            </a:r>
            <a:r>
              <a:rPr lang="zh-CN" altLang="zh-CN" sz="1600" b="1" dirty="0">
                <a:solidFill>
                  <a:schemeClr val="accent1">
                    <a:lumMod val="75000"/>
                  </a:schemeClr>
                </a:solidFill>
                <a:latin typeface="+mn-ea"/>
              </a:rPr>
              <a:t>沃尔沃</a:t>
            </a:r>
            <a:r>
              <a:rPr lang="en-US" altLang="zh-CN" sz="1600" b="1" dirty="0" smtClean="0">
                <a:solidFill>
                  <a:schemeClr val="accent1">
                    <a:lumMod val="75000"/>
                  </a:schemeClr>
                </a:solidFill>
                <a:latin typeface="+mn-ea"/>
                <a:cs typeface="Arial" pitchFamily="34" charset="0"/>
              </a:rPr>
              <a:t>V40</a:t>
            </a:r>
            <a:r>
              <a:rPr lang="zh-CN" altLang="zh-CN" sz="1600" b="1" dirty="0">
                <a:solidFill>
                  <a:schemeClr val="accent1">
                    <a:lumMod val="75000"/>
                  </a:schemeClr>
                </a:solidFill>
                <a:latin typeface="+mn-ea"/>
              </a:rPr>
              <a:t>离正式上线仅有</a:t>
            </a:r>
            <a:r>
              <a:rPr lang="zh-CN" altLang="zh-CN" sz="2000" b="1" dirty="0">
                <a:solidFill>
                  <a:schemeClr val="accent2"/>
                </a:solidFill>
                <a:latin typeface="+mn-ea"/>
              </a:rPr>
              <a:t>八分</a:t>
            </a:r>
            <a:r>
              <a:rPr lang="zh-CN" altLang="en-US" sz="2000" b="1" dirty="0">
                <a:solidFill>
                  <a:schemeClr val="accent2"/>
                </a:solidFill>
                <a:latin typeface="+mn-ea"/>
              </a:rPr>
              <a:t>半</a:t>
            </a:r>
            <a:r>
              <a:rPr lang="zh-CN" altLang="zh-CN" sz="2000" b="1" dirty="0" smtClean="0">
                <a:solidFill>
                  <a:schemeClr val="accent2"/>
                </a:solidFill>
                <a:latin typeface="+mn-ea"/>
              </a:rPr>
              <a:t>钟</a:t>
            </a:r>
            <a:r>
              <a:rPr lang="zh-CN" altLang="en-US" sz="1600" b="1" dirty="0">
                <a:solidFill>
                  <a:schemeClr val="accent1">
                    <a:lumMod val="75000"/>
                  </a:schemeClr>
                </a:solidFill>
                <a:latin typeface="+mn-ea"/>
              </a:rPr>
              <a:t>。</a:t>
            </a:r>
          </a:p>
        </p:txBody>
      </p:sp>
      <p:sp>
        <p:nvSpPr>
          <p:cNvPr id="25" name="下箭头 24"/>
          <p:cNvSpPr/>
          <p:nvPr/>
        </p:nvSpPr>
        <p:spPr>
          <a:xfrm>
            <a:off x="6340763" y="2931790"/>
            <a:ext cx="288032" cy="360040"/>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5409456" y="3498191"/>
            <a:ext cx="3744416" cy="1341521"/>
          </a:xfrm>
          <a:prstGeom prst="rect">
            <a:avLst/>
          </a:prstGeom>
        </p:spPr>
        <p:txBody>
          <a:bodyPr wrap="square">
            <a:spAutoFit/>
          </a:bodyPr>
          <a:lstStyle/>
          <a:p>
            <a:pPr>
              <a:lnSpc>
                <a:spcPct val="150000"/>
              </a:lnSpc>
            </a:pPr>
            <a:r>
              <a:rPr lang="en-US" altLang="zh-CN" sz="2000" b="1" dirty="0" smtClean="0">
                <a:solidFill>
                  <a:schemeClr val="accent2"/>
                </a:solidFill>
                <a:latin typeface="+mn-ea"/>
                <a:cs typeface="Arial" pitchFamily="34" charset="0"/>
              </a:rPr>
              <a:t>2014</a:t>
            </a:r>
            <a:r>
              <a:rPr lang="zh-CN" altLang="zh-CN" sz="2000" b="1" dirty="0" smtClean="0">
                <a:solidFill>
                  <a:schemeClr val="accent2"/>
                </a:solidFill>
                <a:latin typeface="+mn-ea"/>
                <a:cs typeface="Arial" pitchFamily="34" charset="0"/>
              </a:rPr>
              <a:t>年</a:t>
            </a:r>
            <a:r>
              <a:rPr lang="zh-CN" altLang="zh-CN" sz="2000" b="1" dirty="0" smtClean="0">
                <a:solidFill>
                  <a:schemeClr val="accent2"/>
                </a:solidFill>
                <a:latin typeface="+mn-ea"/>
              </a:rPr>
              <a:t>伊始</a:t>
            </a:r>
            <a:r>
              <a:rPr lang="zh-CN" altLang="zh-CN" sz="1600" b="1" dirty="0" smtClean="0">
                <a:solidFill>
                  <a:schemeClr val="accent2"/>
                </a:solidFill>
                <a:latin typeface="+mn-ea"/>
              </a:rPr>
              <a:t>，</a:t>
            </a:r>
            <a:r>
              <a:rPr lang="zh-CN" altLang="zh-CN" sz="1600" b="1" dirty="0" smtClean="0">
                <a:solidFill>
                  <a:schemeClr val="accent1">
                    <a:lumMod val="75000"/>
                  </a:schemeClr>
                </a:solidFill>
                <a:latin typeface="+mn-ea"/>
              </a:rPr>
              <a:t>车讯网又同国美在线达成</a:t>
            </a:r>
            <a:r>
              <a:rPr lang="zh-CN" altLang="zh-CN" sz="1600" b="1" dirty="0">
                <a:solidFill>
                  <a:schemeClr val="accent1">
                    <a:lumMod val="75000"/>
                  </a:schemeClr>
                </a:solidFill>
                <a:latin typeface="+mn-ea"/>
              </a:rPr>
              <a:t>合作国美在线已经上线</a:t>
            </a:r>
            <a:r>
              <a:rPr lang="en-US" altLang="zh-CN" sz="2000" b="1" dirty="0">
                <a:solidFill>
                  <a:schemeClr val="accent2"/>
                </a:solidFill>
                <a:latin typeface="+mn-ea"/>
                <a:cs typeface="Arial" pitchFamily="34" charset="0"/>
              </a:rPr>
              <a:t>128</a:t>
            </a:r>
            <a:r>
              <a:rPr lang="zh-CN" altLang="zh-CN" sz="2000" b="1" dirty="0">
                <a:solidFill>
                  <a:schemeClr val="accent2"/>
                </a:solidFill>
                <a:latin typeface="+mn-ea"/>
              </a:rPr>
              <a:t>款</a:t>
            </a:r>
            <a:r>
              <a:rPr lang="zh-CN" altLang="zh-CN" sz="1600" b="1" dirty="0">
                <a:solidFill>
                  <a:schemeClr val="accent1">
                    <a:lumMod val="75000"/>
                  </a:schemeClr>
                </a:solidFill>
                <a:latin typeface="+mn-ea"/>
              </a:rPr>
              <a:t>通用</a:t>
            </a:r>
            <a:r>
              <a:rPr lang="zh-CN" altLang="zh-CN" sz="1600" b="1" dirty="0" smtClean="0">
                <a:solidFill>
                  <a:schemeClr val="accent1">
                    <a:lumMod val="75000"/>
                  </a:schemeClr>
                </a:solidFill>
                <a:latin typeface="+mn-ea"/>
              </a:rPr>
              <a:t>车型</a:t>
            </a:r>
            <a:endParaRPr lang="zh-CN" altLang="en-US" sz="1600" b="1" dirty="0">
              <a:solidFill>
                <a:schemeClr val="accent1">
                  <a:lumMod val="75000"/>
                </a:schemeClr>
              </a:solidFill>
              <a:latin typeface="+mn-ea"/>
            </a:endParaRPr>
          </a:p>
        </p:txBody>
      </p:sp>
      <p:pic>
        <p:nvPicPr>
          <p:cNvPr id="27"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508104" y="843558"/>
            <a:ext cx="2846234" cy="144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 name="TextBox 27"/>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电商</a:t>
            </a:r>
            <a:endParaRPr lang="zh-CN" altLang="en-US" sz="2000" b="1" dirty="0">
              <a:solidFill>
                <a:schemeClr val="bg1"/>
              </a:solidFill>
            </a:endParaRPr>
          </a:p>
        </p:txBody>
      </p:sp>
    </p:spTree>
    <p:extLst>
      <p:ext uri="{BB962C8B-B14F-4D97-AF65-F5344CB8AC3E}">
        <p14:creationId xmlns:p14="http://schemas.microsoft.com/office/powerpoint/2010/main" val="840242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extLst>
              <p:ext uri="{D42A27DB-BD31-4B8C-83A1-F6EECF244321}">
                <p14:modId xmlns:p14="http://schemas.microsoft.com/office/powerpoint/2010/main" val="2209308482"/>
              </p:ext>
            </p:extLst>
          </p:nvPr>
        </p:nvGraphicFramePr>
        <p:xfrm>
          <a:off x="1331640" y="1059582"/>
          <a:ext cx="6264696" cy="311212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259632" y="4299942"/>
            <a:ext cx="6696744" cy="577081"/>
          </a:xfrm>
          <a:prstGeom prst="rect">
            <a:avLst/>
          </a:prstGeom>
          <a:noFill/>
        </p:spPr>
        <p:txBody>
          <a:bodyPr wrap="square" rtlCol="0">
            <a:spAutoFit/>
          </a:bodyPr>
          <a:lstStyle/>
          <a:p>
            <a:pPr>
              <a:lnSpc>
                <a:spcPct val="150000"/>
              </a:lnSpc>
            </a:pPr>
            <a:r>
              <a:rPr lang="zh-CN" altLang="en-US" sz="1050" b="1" dirty="0" smtClean="0">
                <a:solidFill>
                  <a:srgbClr val="C00000"/>
                </a:solidFill>
              </a:rPr>
              <a:t>注：销售金额单位为万</a:t>
            </a:r>
            <a:endParaRPr lang="en-US" altLang="zh-CN" sz="1050" b="1" dirty="0">
              <a:solidFill>
                <a:srgbClr val="C00000"/>
              </a:solidFill>
            </a:endParaRPr>
          </a:p>
          <a:p>
            <a:pPr>
              <a:lnSpc>
                <a:spcPct val="150000"/>
              </a:lnSpc>
            </a:pPr>
            <a:r>
              <a:rPr lang="en-US" altLang="zh-CN" sz="1050" b="1" dirty="0" smtClean="0">
                <a:solidFill>
                  <a:srgbClr val="C00000"/>
                </a:solidFill>
              </a:rPr>
              <a:t>       </a:t>
            </a:r>
            <a:r>
              <a:rPr lang="zh-CN" altLang="en-US" sz="1050" b="1" dirty="0" smtClean="0">
                <a:solidFill>
                  <a:srgbClr val="C00000"/>
                </a:solidFill>
              </a:rPr>
              <a:t>所示数据截止时间为</a:t>
            </a:r>
            <a:r>
              <a:rPr lang="en-US" altLang="zh-CN" sz="1050" b="1" dirty="0" smtClean="0">
                <a:solidFill>
                  <a:srgbClr val="C00000"/>
                </a:solidFill>
              </a:rPr>
              <a:t>2014</a:t>
            </a:r>
            <a:r>
              <a:rPr lang="zh-CN" altLang="en-US" sz="1050" b="1" dirty="0" smtClean="0">
                <a:solidFill>
                  <a:srgbClr val="C00000"/>
                </a:solidFill>
              </a:rPr>
              <a:t>年</a:t>
            </a:r>
            <a:r>
              <a:rPr lang="en-US" altLang="zh-CN" sz="1050" b="1" dirty="0" smtClean="0">
                <a:solidFill>
                  <a:srgbClr val="C00000"/>
                </a:solidFill>
              </a:rPr>
              <a:t>7</a:t>
            </a:r>
            <a:r>
              <a:rPr lang="zh-CN" altLang="en-US" sz="1050" b="1" dirty="0" smtClean="0">
                <a:solidFill>
                  <a:srgbClr val="C00000"/>
                </a:solidFill>
              </a:rPr>
              <a:t>月底</a:t>
            </a:r>
            <a:endParaRPr lang="en-US" altLang="zh-CN" sz="1050" b="1" dirty="0" smtClean="0">
              <a:solidFill>
                <a:srgbClr val="C00000"/>
              </a:solidFill>
            </a:endParaRPr>
          </a:p>
        </p:txBody>
      </p:sp>
      <p:sp>
        <p:nvSpPr>
          <p:cNvPr id="6" name="TextBox 5"/>
          <p:cNvSpPr txBox="1"/>
          <p:nvPr/>
        </p:nvSpPr>
        <p:spPr>
          <a:xfrm>
            <a:off x="1187624" y="404124"/>
            <a:ext cx="1832471" cy="400110"/>
          </a:xfrm>
          <a:prstGeom prst="rect">
            <a:avLst/>
          </a:prstGeom>
          <a:noFill/>
        </p:spPr>
        <p:txBody>
          <a:bodyPr wrap="square" rtlCol="0">
            <a:spAutoFit/>
          </a:bodyPr>
          <a:lstStyle/>
          <a:p>
            <a:r>
              <a:rPr lang="zh-CN" altLang="en-US" sz="2000" b="1" dirty="0" smtClean="0">
                <a:solidFill>
                  <a:schemeClr val="bg1"/>
                </a:solidFill>
              </a:rPr>
              <a:t>电商</a:t>
            </a:r>
            <a:endParaRPr lang="zh-CN" altLang="en-US" sz="2000" b="1" dirty="0">
              <a:solidFill>
                <a:schemeClr val="bg1"/>
              </a:solidFill>
            </a:endParaRPr>
          </a:p>
        </p:txBody>
      </p:sp>
    </p:spTree>
    <p:extLst>
      <p:ext uri="{BB962C8B-B14F-4D97-AF65-F5344CB8AC3E}">
        <p14:creationId xmlns:p14="http://schemas.microsoft.com/office/powerpoint/2010/main" val="72899632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87624" y="404124"/>
            <a:ext cx="1832471" cy="400110"/>
          </a:xfrm>
          <a:prstGeom prst="rect">
            <a:avLst/>
          </a:prstGeom>
          <a:noFill/>
        </p:spPr>
        <p:txBody>
          <a:bodyPr wrap="square" rtlCol="0">
            <a:spAutoFit/>
          </a:bodyPr>
          <a:lstStyle/>
          <a:p>
            <a:r>
              <a:rPr lang="zh-CN" altLang="en-US" sz="2000" b="1" dirty="0" smtClean="0">
                <a:solidFill>
                  <a:schemeClr val="bg1"/>
                </a:solidFill>
              </a:rPr>
              <a:t>电商</a:t>
            </a:r>
            <a:endParaRPr lang="zh-CN" altLang="en-US" sz="2000" b="1" dirty="0">
              <a:solidFill>
                <a:schemeClr val="bg1"/>
              </a:solidFill>
            </a:endParaRPr>
          </a:p>
        </p:txBody>
      </p:sp>
      <p:sp>
        <p:nvSpPr>
          <p:cNvPr id="12" name="矩形 11"/>
          <p:cNvSpPr/>
          <p:nvPr/>
        </p:nvSpPr>
        <p:spPr>
          <a:xfrm>
            <a:off x="4860032" y="2864093"/>
            <a:ext cx="4104456" cy="1754326"/>
          </a:xfrm>
          <a:prstGeom prst="rect">
            <a:avLst/>
          </a:prstGeom>
        </p:spPr>
        <p:txBody>
          <a:bodyPr wrap="square">
            <a:spAutoFit/>
          </a:bodyPr>
          <a:lstStyle/>
          <a:p>
            <a:pPr>
              <a:lnSpc>
                <a:spcPct val="150000"/>
              </a:lnSpc>
            </a:pPr>
            <a:r>
              <a:rPr lang="en-US" altLang="zh-CN" sz="2400" b="1" dirty="0" smtClean="0">
                <a:solidFill>
                  <a:schemeClr val="accent2"/>
                </a:solidFill>
                <a:latin typeface="+mn-ea"/>
                <a:cs typeface="Arial" pitchFamily="34" charset="0"/>
              </a:rPr>
              <a:t>2014</a:t>
            </a:r>
            <a:r>
              <a:rPr lang="zh-CN" altLang="zh-CN" sz="2400" b="1" dirty="0" smtClean="0">
                <a:solidFill>
                  <a:schemeClr val="accent2"/>
                </a:solidFill>
                <a:latin typeface="+mn-ea"/>
              </a:rPr>
              <a:t>年</a:t>
            </a:r>
            <a:r>
              <a:rPr lang="zh-CN" altLang="zh-CN" sz="1200" b="1" dirty="0" smtClean="0">
                <a:solidFill>
                  <a:schemeClr val="accent1">
                    <a:lumMod val="75000"/>
                  </a:schemeClr>
                </a:solidFill>
                <a:latin typeface="+mn-ea"/>
              </a:rPr>
              <a:t>，</a:t>
            </a:r>
            <a:r>
              <a:rPr lang="zh-CN" altLang="en-US" sz="1600" b="1" dirty="0" smtClean="0">
                <a:solidFill>
                  <a:schemeClr val="accent1">
                    <a:lumMod val="75000"/>
                  </a:schemeClr>
                </a:solidFill>
                <a:latin typeface="+mn-ea"/>
              </a:rPr>
              <a:t>车讯携手国美在线举办多次购车节活动。期间，成交订单</a:t>
            </a:r>
            <a:r>
              <a:rPr lang="en-US" altLang="zh-CN" sz="2400" b="1" dirty="0" smtClean="0">
                <a:solidFill>
                  <a:schemeClr val="accent2"/>
                </a:solidFill>
                <a:latin typeface="+mn-ea"/>
              </a:rPr>
              <a:t>537</a:t>
            </a:r>
            <a:r>
              <a:rPr lang="zh-CN" altLang="en-US" sz="1600" b="1" dirty="0" smtClean="0">
                <a:solidFill>
                  <a:schemeClr val="accent1">
                    <a:lumMod val="75000"/>
                  </a:schemeClr>
                </a:solidFill>
                <a:latin typeface="+mn-ea"/>
              </a:rPr>
              <a:t>辆，成交金额达到</a:t>
            </a:r>
            <a:r>
              <a:rPr lang="en-US" altLang="zh-CN" sz="2400" b="1" dirty="0" smtClean="0">
                <a:solidFill>
                  <a:schemeClr val="accent2"/>
                </a:solidFill>
                <a:latin typeface="+mn-ea"/>
              </a:rPr>
              <a:t>9558</a:t>
            </a:r>
            <a:r>
              <a:rPr lang="zh-CN" altLang="en-US" sz="2400" b="1" dirty="0" smtClean="0">
                <a:solidFill>
                  <a:schemeClr val="accent2"/>
                </a:solidFill>
                <a:latin typeface="+mn-ea"/>
              </a:rPr>
              <a:t>万元</a:t>
            </a:r>
            <a:r>
              <a:rPr lang="zh-CN" altLang="en-US" sz="2400" b="1" dirty="0" smtClean="0">
                <a:solidFill>
                  <a:srgbClr val="376092"/>
                </a:solidFill>
                <a:latin typeface="+mn-ea"/>
              </a:rPr>
              <a:t>，</a:t>
            </a:r>
            <a:r>
              <a:rPr lang="zh-CN" altLang="en-US" sz="1600" b="1" dirty="0" smtClean="0">
                <a:solidFill>
                  <a:schemeClr val="accent1">
                    <a:lumMod val="75000"/>
                  </a:schemeClr>
                </a:solidFill>
                <a:latin typeface="+mn-ea"/>
              </a:rPr>
              <a:t>成绩斐然。</a:t>
            </a:r>
            <a:endParaRPr lang="zh-CN" altLang="en-US" sz="1600" b="1" dirty="0">
              <a:solidFill>
                <a:schemeClr val="accent1">
                  <a:lumMod val="75000"/>
                </a:schemeClr>
              </a:solidFill>
              <a:latin typeface="+mn-ea"/>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959" y="2139702"/>
            <a:ext cx="2448272" cy="2838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9833" y="1419622"/>
            <a:ext cx="1584176" cy="1944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54959" y="796834"/>
            <a:ext cx="1512168" cy="1922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27167" y="868480"/>
            <a:ext cx="1469169" cy="1850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072660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电商</a:t>
            </a:r>
            <a:endParaRPr lang="zh-CN" altLang="en-US" sz="2000" b="1" dirty="0">
              <a:solidFill>
                <a:schemeClr val="bg1"/>
              </a:solidFill>
            </a:endParaRPr>
          </a:p>
        </p:txBody>
      </p:sp>
      <p:sp>
        <p:nvSpPr>
          <p:cNvPr id="4" name="矩形 3"/>
          <p:cNvSpPr/>
          <p:nvPr/>
        </p:nvSpPr>
        <p:spPr>
          <a:xfrm>
            <a:off x="88752" y="1306704"/>
            <a:ext cx="3465842" cy="3231654"/>
          </a:xfrm>
          <a:prstGeom prst="rect">
            <a:avLst/>
          </a:prstGeom>
        </p:spPr>
        <p:txBody>
          <a:bodyPr wrap="square">
            <a:spAutoFit/>
          </a:bodyPr>
          <a:lstStyle/>
          <a:p>
            <a:pPr>
              <a:lnSpc>
                <a:spcPct val="150000"/>
              </a:lnSpc>
            </a:pPr>
            <a:r>
              <a:rPr lang="en-US" altLang="zh-CN" sz="2400" b="1" dirty="0" smtClean="0">
                <a:solidFill>
                  <a:schemeClr val="accent2"/>
                </a:solidFill>
                <a:latin typeface="+mn-ea"/>
                <a:cs typeface="Arial" pitchFamily="34" charset="0"/>
              </a:rPr>
              <a:t>2014</a:t>
            </a:r>
            <a:r>
              <a:rPr lang="zh-CN" altLang="zh-CN" sz="2400" b="1" dirty="0" smtClean="0">
                <a:solidFill>
                  <a:schemeClr val="accent2"/>
                </a:solidFill>
                <a:latin typeface="+mn-ea"/>
              </a:rPr>
              <a:t>年</a:t>
            </a:r>
            <a:r>
              <a:rPr lang="en-US" altLang="zh-CN" sz="2400" b="1" dirty="0" smtClean="0">
                <a:solidFill>
                  <a:schemeClr val="accent2"/>
                </a:solidFill>
                <a:latin typeface="+mn-ea"/>
                <a:cs typeface="Arial" pitchFamily="34" charset="0"/>
              </a:rPr>
              <a:t>4</a:t>
            </a:r>
            <a:r>
              <a:rPr lang="zh-CN" altLang="zh-CN" sz="2400" b="1" dirty="0" smtClean="0">
                <a:solidFill>
                  <a:schemeClr val="accent2"/>
                </a:solidFill>
                <a:latin typeface="+mn-ea"/>
              </a:rPr>
              <a:t>月</a:t>
            </a:r>
            <a:r>
              <a:rPr lang="zh-CN" altLang="zh-CN" sz="1200" b="1" dirty="0" smtClean="0">
                <a:solidFill>
                  <a:schemeClr val="accent1">
                    <a:lumMod val="75000"/>
                  </a:schemeClr>
                </a:solidFill>
                <a:latin typeface="+mn-ea"/>
              </a:rPr>
              <a:t>，</a:t>
            </a:r>
            <a:r>
              <a:rPr lang="zh-CN" altLang="en-US" sz="1600" b="1" dirty="0" smtClean="0">
                <a:solidFill>
                  <a:schemeClr val="accent1">
                    <a:lumMod val="75000"/>
                  </a:schemeClr>
                </a:solidFill>
                <a:latin typeface="+mn-ea"/>
              </a:rPr>
              <a:t>车讯携手京东商城举办多次购车节活动。期间，成交订单</a:t>
            </a:r>
            <a:r>
              <a:rPr lang="en-US" altLang="zh-CN" sz="2400" b="1" dirty="0" smtClean="0">
                <a:solidFill>
                  <a:schemeClr val="accent2"/>
                </a:solidFill>
                <a:latin typeface="+mn-ea"/>
              </a:rPr>
              <a:t>1533</a:t>
            </a:r>
            <a:r>
              <a:rPr lang="zh-CN" altLang="en-US" sz="1600" b="1" dirty="0" smtClean="0">
                <a:solidFill>
                  <a:schemeClr val="accent1">
                    <a:lumMod val="75000"/>
                  </a:schemeClr>
                </a:solidFill>
                <a:latin typeface="+mn-ea"/>
              </a:rPr>
              <a:t>辆，成交金额达到</a:t>
            </a:r>
            <a:r>
              <a:rPr lang="en-US" altLang="zh-CN" sz="2400" b="1" dirty="0" smtClean="0">
                <a:solidFill>
                  <a:schemeClr val="accent2"/>
                </a:solidFill>
                <a:latin typeface="+mn-ea"/>
              </a:rPr>
              <a:t>1.49</a:t>
            </a:r>
            <a:r>
              <a:rPr lang="zh-CN" altLang="en-US" sz="2400" b="1" dirty="0" smtClean="0">
                <a:solidFill>
                  <a:schemeClr val="accent2"/>
                </a:solidFill>
                <a:latin typeface="+mn-ea"/>
              </a:rPr>
              <a:t>亿元</a:t>
            </a:r>
            <a:r>
              <a:rPr lang="zh-CN" altLang="en-US" sz="2400" b="1" dirty="0" smtClean="0">
                <a:solidFill>
                  <a:schemeClr val="accent1">
                    <a:lumMod val="75000"/>
                  </a:schemeClr>
                </a:solidFill>
                <a:latin typeface="+mn-ea"/>
              </a:rPr>
              <a:t>，</a:t>
            </a:r>
            <a:r>
              <a:rPr lang="zh-CN" altLang="en-US" sz="1600" b="1" dirty="0" smtClean="0">
                <a:solidFill>
                  <a:schemeClr val="accent1">
                    <a:lumMod val="75000"/>
                  </a:schemeClr>
                </a:solidFill>
                <a:latin typeface="+mn-ea"/>
              </a:rPr>
              <a:t>创整车在线</a:t>
            </a:r>
            <a:r>
              <a:rPr lang="zh-CN" altLang="en-US" sz="1600" b="1" dirty="0">
                <a:solidFill>
                  <a:schemeClr val="accent1">
                    <a:lumMod val="75000"/>
                  </a:schemeClr>
                </a:solidFill>
                <a:latin typeface="+mn-ea"/>
              </a:rPr>
              <a:t>销售记录</a:t>
            </a:r>
            <a:r>
              <a:rPr lang="zh-CN" altLang="en-US" sz="1600" b="1" dirty="0" smtClean="0">
                <a:solidFill>
                  <a:schemeClr val="accent1">
                    <a:lumMod val="75000"/>
                  </a:schemeClr>
                </a:solidFill>
                <a:latin typeface="+mn-ea"/>
              </a:rPr>
              <a:t>。活动的成功充分说明线</a:t>
            </a:r>
            <a:r>
              <a:rPr lang="zh-CN" altLang="en-US" sz="1600" b="1" dirty="0">
                <a:solidFill>
                  <a:schemeClr val="accent1">
                    <a:lumMod val="75000"/>
                  </a:schemeClr>
                </a:solidFill>
                <a:latin typeface="+mn-ea"/>
              </a:rPr>
              <a:t>上全款支付购车模式的可行性。培养了中国消费者的线上购车习惯。</a:t>
            </a:r>
            <a:endParaRPr lang="zh-CN" altLang="en-US" sz="1200" b="1" dirty="0">
              <a:solidFill>
                <a:schemeClr val="accent1">
                  <a:lumMod val="75000"/>
                </a:schemeClr>
              </a:solidFill>
              <a:latin typeface="+mn-ea"/>
            </a:endParaRPr>
          </a:p>
        </p:txBody>
      </p:sp>
      <p:pic>
        <p:nvPicPr>
          <p:cNvPr id="2051" name="Picture 3" descr="C:\Users\Administrator\AppData\Roaming\Tencent\Users\30623907\QQ\WinTemp\RichOle\L(RJ34@_ZXRL2G]6NQJ0%`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941515"/>
            <a:ext cx="4050272" cy="3962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014452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电商</a:t>
            </a:r>
            <a:endParaRPr lang="zh-CN" altLang="en-US" sz="2000" b="1" dirty="0">
              <a:solidFill>
                <a:schemeClr val="bg1"/>
              </a:solidFill>
            </a:endParaRPr>
          </a:p>
        </p:txBody>
      </p:sp>
      <p:sp>
        <p:nvSpPr>
          <p:cNvPr id="4" name="矩形 3"/>
          <p:cNvSpPr/>
          <p:nvPr/>
        </p:nvSpPr>
        <p:spPr>
          <a:xfrm>
            <a:off x="35496" y="2558683"/>
            <a:ext cx="9108504" cy="877163"/>
          </a:xfrm>
          <a:prstGeom prst="rect">
            <a:avLst/>
          </a:prstGeom>
        </p:spPr>
        <p:txBody>
          <a:bodyPr wrap="square">
            <a:spAutoFit/>
          </a:bodyPr>
          <a:lstStyle/>
          <a:p>
            <a:pPr>
              <a:lnSpc>
                <a:spcPct val="150000"/>
              </a:lnSpc>
            </a:pPr>
            <a:r>
              <a:rPr lang="en-US" altLang="zh-CN" sz="2000" b="1" dirty="0" smtClean="0">
                <a:solidFill>
                  <a:schemeClr val="accent2"/>
                </a:solidFill>
                <a:latin typeface="+mn-ea"/>
                <a:cs typeface="Arial" pitchFamily="34" charset="0"/>
              </a:rPr>
              <a:t>2014</a:t>
            </a:r>
            <a:r>
              <a:rPr lang="zh-CN" altLang="zh-CN" sz="2000" b="1" dirty="0" smtClean="0">
                <a:solidFill>
                  <a:schemeClr val="accent2"/>
                </a:solidFill>
                <a:latin typeface="+mn-ea"/>
              </a:rPr>
              <a:t>年</a:t>
            </a:r>
            <a:r>
              <a:rPr lang="en-US" altLang="zh-CN" sz="2000" b="1" dirty="0" smtClean="0">
                <a:solidFill>
                  <a:schemeClr val="accent2"/>
                </a:solidFill>
                <a:latin typeface="+mn-ea"/>
                <a:cs typeface="Arial" pitchFamily="34" charset="0"/>
              </a:rPr>
              <a:t>5</a:t>
            </a:r>
            <a:r>
              <a:rPr lang="zh-CN" altLang="zh-CN" sz="2000" b="1" dirty="0" smtClean="0">
                <a:solidFill>
                  <a:schemeClr val="accent2"/>
                </a:solidFill>
                <a:latin typeface="+mn-ea"/>
              </a:rPr>
              <a:t>月</a:t>
            </a:r>
            <a:r>
              <a:rPr lang="en-US" altLang="zh-CN" sz="2000" b="1" dirty="0" smtClean="0">
                <a:solidFill>
                  <a:schemeClr val="accent2"/>
                </a:solidFill>
                <a:latin typeface="+mn-ea"/>
              </a:rPr>
              <a:t>17</a:t>
            </a:r>
            <a:r>
              <a:rPr lang="zh-CN" altLang="en-US" sz="2000" b="1" dirty="0" smtClean="0">
                <a:solidFill>
                  <a:schemeClr val="accent2"/>
                </a:solidFill>
                <a:latin typeface="+mn-ea"/>
              </a:rPr>
              <a:t>日</a:t>
            </a:r>
            <a:r>
              <a:rPr lang="zh-CN" altLang="zh-CN" sz="1200" b="1" dirty="0" smtClean="0">
                <a:solidFill>
                  <a:schemeClr val="accent1">
                    <a:lumMod val="75000"/>
                  </a:schemeClr>
                </a:solidFill>
                <a:latin typeface="+mn-ea"/>
              </a:rPr>
              <a:t>，</a:t>
            </a:r>
            <a:r>
              <a:rPr lang="zh-CN" altLang="en-US" sz="1400" b="1" dirty="0" smtClean="0">
                <a:solidFill>
                  <a:schemeClr val="accent1">
                    <a:lumMod val="75000"/>
                  </a:schemeClr>
                </a:solidFill>
                <a:latin typeface="+mn-ea"/>
              </a:rPr>
              <a:t>车讯哈尔滨线下交付中心正式成立，车讯的</a:t>
            </a:r>
            <a:r>
              <a:rPr lang="en-US" altLang="zh-CN" sz="1400" b="1" dirty="0" smtClean="0">
                <a:solidFill>
                  <a:schemeClr val="accent1">
                    <a:lumMod val="75000"/>
                  </a:schemeClr>
                </a:solidFill>
                <a:latin typeface="+mn-ea"/>
              </a:rPr>
              <a:t>O2O</a:t>
            </a:r>
            <a:r>
              <a:rPr lang="zh-CN" altLang="en-US" sz="1400" b="1" dirty="0" smtClean="0">
                <a:solidFill>
                  <a:schemeClr val="accent1">
                    <a:lumMod val="75000"/>
                  </a:schemeClr>
                </a:solidFill>
                <a:latin typeface="+mn-ea"/>
              </a:rPr>
              <a:t>又向前迈出坚实的一部，哈尔滨线下交付中心集线下交易、提车、金融服务、汽车后市场于一体，线上线下平台交互运行，实现了真正意义上的</a:t>
            </a:r>
            <a:r>
              <a:rPr lang="en-US" altLang="zh-CN" sz="1400" b="1" dirty="0" smtClean="0">
                <a:solidFill>
                  <a:schemeClr val="accent1">
                    <a:lumMod val="75000"/>
                  </a:schemeClr>
                </a:solidFill>
                <a:latin typeface="+mn-ea"/>
              </a:rPr>
              <a:t>O2O</a:t>
            </a:r>
            <a:r>
              <a:rPr lang="zh-CN" altLang="en-US" sz="1400" b="1" dirty="0" smtClean="0">
                <a:solidFill>
                  <a:schemeClr val="accent1">
                    <a:lumMod val="75000"/>
                  </a:schemeClr>
                </a:solidFill>
                <a:latin typeface="+mn-ea"/>
              </a:rPr>
              <a:t>。</a:t>
            </a:r>
            <a:endParaRPr lang="zh-CN" altLang="en-US" sz="1100" b="1" dirty="0">
              <a:solidFill>
                <a:schemeClr val="accent1">
                  <a:lumMod val="75000"/>
                </a:schemeClr>
              </a:solidFill>
              <a:latin typeface="+mn-ea"/>
            </a:endParaRPr>
          </a:p>
        </p:txBody>
      </p:sp>
      <p:pic>
        <p:nvPicPr>
          <p:cNvPr id="5" name="图片 4" descr="开业照片.jpg"/>
          <p:cNvPicPr>
            <a:picLocks noChangeAspect="1"/>
          </p:cNvPicPr>
          <p:nvPr/>
        </p:nvPicPr>
        <p:blipFill>
          <a:blip r:embed="rId2" cstate="print"/>
          <a:stretch>
            <a:fillRect/>
          </a:stretch>
        </p:blipFill>
        <p:spPr>
          <a:xfrm>
            <a:off x="0" y="3435846"/>
            <a:ext cx="3302064" cy="1668104"/>
          </a:xfrm>
          <a:prstGeom prst="rect">
            <a:avLst/>
          </a:prstGeom>
          <a:noFill/>
          <a:ln>
            <a:noFill/>
          </a:ln>
        </p:spPr>
      </p:pic>
      <p:pic>
        <p:nvPicPr>
          <p:cNvPr id="6" name="图片 5" descr="开业照片1.jpg"/>
          <p:cNvPicPr>
            <a:picLocks noChangeAspect="1"/>
          </p:cNvPicPr>
          <p:nvPr/>
        </p:nvPicPr>
        <p:blipFill rotWithShape="1">
          <a:blip r:embed="rId3" cstate="print"/>
          <a:srcRect l="5545"/>
          <a:stretch/>
        </p:blipFill>
        <p:spPr>
          <a:xfrm>
            <a:off x="5979030" y="843558"/>
            <a:ext cx="3120493" cy="1668927"/>
          </a:xfrm>
          <a:prstGeom prst="rect">
            <a:avLst/>
          </a:prstGeom>
          <a:noFill/>
          <a:ln>
            <a:noFill/>
          </a:ln>
        </p:spPr>
      </p:pic>
      <p:pic>
        <p:nvPicPr>
          <p:cNvPr id="7" name="图片 6" descr="viewfile (2).jpg"/>
          <p:cNvPicPr>
            <a:picLocks noChangeAspect="1"/>
          </p:cNvPicPr>
          <p:nvPr/>
        </p:nvPicPr>
        <p:blipFill>
          <a:blip r:embed="rId4" cstate="print"/>
          <a:stretch>
            <a:fillRect/>
          </a:stretch>
        </p:blipFill>
        <p:spPr>
          <a:xfrm>
            <a:off x="2834347" y="839926"/>
            <a:ext cx="3120493" cy="1682303"/>
          </a:xfrm>
          <a:prstGeom prst="rect">
            <a:avLst/>
          </a:prstGeom>
          <a:noFill/>
          <a:ln>
            <a:noFill/>
          </a:ln>
        </p:spPr>
      </p:pic>
      <p:pic>
        <p:nvPicPr>
          <p:cNvPr id="8" name="图片 7" descr="DSC_2281.jpg"/>
          <p:cNvPicPr>
            <a:picLocks noChangeAspect="1"/>
          </p:cNvPicPr>
          <p:nvPr/>
        </p:nvPicPr>
        <p:blipFill>
          <a:blip r:embed="rId5" cstate="print"/>
          <a:stretch>
            <a:fillRect/>
          </a:stretch>
        </p:blipFill>
        <p:spPr>
          <a:xfrm>
            <a:off x="3312869" y="3435846"/>
            <a:ext cx="3302064" cy="1668927"/>
          </a:xfrm>
          <a:prstGeom prst="rect">
            <a:avLst/>
          </a:prstGeom>
          <a:noFill/>
          <a:ln>
            <a:noFill/>
          </a:ln>
        </p:spPr>
      </p:pic>
      <p:sp>
        <p:nvSpPr>
          <p:cNvPr id="9" name="五边形 8"/>
          <p:cNvSpPr/>
          <p:nvPr/>
        </p:nvSpPr>
        <p:spPr>
          <a:xfrm>
            <a:off x="-3903" y="1425993"/>
            <a:ext cx="2559679" cy="504056"/>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t>哈尔滨交付中心</a:t>
            </a:r>
            <a:endParaRPr lang="zh-CN" altLang="en-US" b="1" dirty="0"/>
          </a:p>
        </p:txBody>
      </p:sp>
    </p:spTree>
    <p:extLst>
      <p:ext uri="{BB962C8B-B14F-4D97-AF65-F5344CB8AC3E}">
        <p14:creationId xmlns:p14="http://schemas.microsoft.com/office/powerpoint/2010/main" val="342184970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32450" y="870680"/>
            <a:ext cx="1908938" cy="423554"/>
          </a:xfrm>
          <a:prstGeom prst="rect">
            <a:avLst/>
          </a:prstGeom>
        </p:spPr>
        <p:txBody>
          <a:bodyPr wrap="none" lIns="145138" tIns="72569" rIns="145138" bIns="72569">
            <a:spAutoFit/>
          </a:bodyPr>
          <a:lstStyle/>
          <a:p>
            <a:pPr marL="282214" indent="-282214" algn="dist">
              <a:spcBef>
                <a:spcPct val="20000"/>
              </a:spcBef>
              <a:buClr>
                <a:srgbClr val="E1B40C"/>
              </a:buClr>
              <a:defRPr/>
            </a:pPr>
            <a:r>
              <a:rPr lang="zh-CN" altLang="en-US" b="1" dirty="0" smtClean="0">
                <a:solidFill>
                  <a:srgbClr val="000000"/>
                </a:solidFill>
                <a:effectLst>
                  <a:outerShdw blurRad="38100" dist="38100" dir="2700000" algn="tl">
                    <a:srgbClr val="C0C0C0"/>
                  </a:outerShdw>
                </a:effectLst>
                <a:latin typeface="微软雅黑" pitchFamily="34" charset="-122"/>
                <a:ea typeface="微软雅黑" pitchFamily="34" charset="-122"/>
              </a:rPr>
              <a:t>哈尔滨店头巡展</a:t>
            </a:r>
            <a:endParaRPr lang="en-US" altLang="zh-CN" b="1" dirty="0" smtClean="0">
              <a:solidFill>
                <a:srgbClr val="000000"/>
              </a:solidFill>
              <a:effectLst>
                <a:outerShdw blurRad="38100" dist="38100" dir="2700000" algn="tl">
                  <a:srgbClr val="C0C0C0"/>
                </a:outerShdw>
              </a:effectLst>
              <a:latin typeface="微软雅黑" pitchFamily="34" charset="-122"/>
              <a:ea typeface="微软雅黑" pitchFamily="34" charset="-122"/>
            </a:endParaRPr>
          </a:p>
        </p:txBody>
      </p:sp>
      <p:pic>
        <p:nvPicPr>
          <p:cNvPr id="16" name="图片 15" descr="黑天鹅1.jpg"/>
          <p:cNvPicPr>
            <a:picLocks noChangeAspect="1"/>
          </p:cNvPicPr>
          <p:nvPr/>
        </p:nvPicPr>
        <p:blipFill>
          <a:blip r:embed="rId3" cstate="print"/>
          <a:stretch>
            <a:fillRect/>
          </a:stretch>
        </p:blipFill>
        <p:spPr>
          <a:xfrm>
            <a:off x="127890" y="1324299"/>
            <a:ext cx="1612620" cy="907238"/>
          </a:xfrm>
          <a:prstGeom prst="rect">
            <a:avLst/>
          </a:prstGeom>
          <a:noFill/>
          <a:ln>
            <a:noFill/>
          </a:ln>
        </p:spPr>
      </p:pic>
      <p:pic>
        <p:nvPicPr>
          <p:cNvPr id="17" name="图片 16" descr="黑天鹅2.jpg"/>
          <p:cNvPicPr>
            <a:picLocks noChangeAspect="1"/>
          </p:cNvPicPr>
          <p:nvPr/>
        </p:nvPicPr>
        <p:blipFill>
          <a:blip r:embed="rId4" cstate="print"/>
          <a:stretch>
            <a:fillRect/>
          </a:stretch>
        </p:blipFill>
        <p:spPr>
          <a:xfrm>
            <a:off x="1769374" y="1310621"/>
            <a:ext cx="1474036" cy="907238"/>
          </a:xfrm>
          <a:prstGeom prst="rect">
            <a:avLst/>
          </a:prstGeom>
          <a:noFill/>
          <a:ln>
            <a:noFill/>
          </a:ln>
        </p:spPr>
      </p:pic>
      <p:pic>
        <p:nvPicPr>
          <p:cNvPr id="22" name="图片 21" descr="DSC_2196.jpg"/>
          <p:cNvPicPr>
            <a:picLocks noChangeAspect="1"/>
          </p:cNvPicPr>
          <p:nvPr/>
        </p:nvPicPr>
        <p:blipFill>
          <a:blip r:embed="rId5" cstate="print"/>
          <a:stretch>
            <a:fillRect/>
          </a:stretch>
        </p:blipFill>
        <p:spPr>
          <a:xfrm>
            <a:off x="6261533" y="1324320"/>
            <a:ext cx="1563917" cy="879839"/>
          </a:xfrm>
          <a:prstGeom prst="rect">
            <a:avLst/>
          </a:prstGeom>
          <a:ln>
            <a:noFill/>
          </a:ln>
          <a:effectLst>
            <a:outerShdw blurRad="292100" dist="139700" dir="2700000" algn="tl" rotWithShape="0">
              <a:srgbClr val="333333">
                <a:alpha val="65000"/>
              </a:srgbClr>
            </a:outerShdw>
          </a:effectLst>
        </p:spPr>
      </p:pic>
      <p:pic>
        <p:nvPicPr>
          <p:cNvPr id="24" name="图片 23" descr="IMG_0820.JPG"/>
          <p:cNvPicPr>
            <a:picLocks noChangeAspect="1"/>
          </p:cNvPicPr>
          <p:nvPr/>
        </p:nvPicPr>
        <p:blipFill>
          <a:blip r:embed="rId6" cstate="print"/>
          <a:stretch>
            <a:fillRect/>
          </a:stretch>
        </p:blipFill>
        <p:spPr>
          <a:xfrm>
            <a:off x="6657126" y="2295518"/>
            <a:ext cx="2307362" cy="1538476"/>
          </a:xfrm>
          <a:prstGeom prst="rect">
            <a:avLst/>
          </a:prstGeom>
          <a:ln>
            <a:noFill/>
          </a:ln>
          <a:effectLst>
            <a:outerShdw blurRad="292100" dist="139700" dir="2700000" algn="tl" rotWithShape="0">
              <a:srgbClr val="333333">
                <a:alpha val="65000"/>
              </a:srgbClr>
            </a:outerShdw>
          </a:effectLst>
        </p:spPr>
      </p:pic>
      <p:pic>
        <p:nvPicPr>
          <p:cNvPr id="26" name="图片 25" descr="IMG_0796.JPG"/>
          <p:cNvPicPr>
            <a:picLocks noChangeAspect="1"/>
          </p:cNvPicPr>
          <p:nvPr/>
        </p:nvPicPr>
        <p:blipFill rotWithShape="1">
          <a:blip r:embed="rId7" cstate="print"/>
          <a:srcRect l="14599"/>
          <a:stretch/>
        </p:blipFill>
        <p:spPr>
          <a:xfrm>
            <a:off x="7938796" y="1327471"/>
            <a:ext cx="1006799" cy="884316"/>
          </a:xfrm>
          <a:prstGeom prst="rect">
            <a:avLst/>
          </a:prstGeom>
          <a:ln>
            <a:noFill/>
          </a:ln>
          <a:effectLst>
            <a:outerShdw blurRad="292100" dist="139700" dir="2700000" algn="tl" rotWithShape="0">
              <a:srgbClr val="333333">
                <a:alpha val="65000"/>
              </a:srgbClr>
            </a:outerShdw>
          </a:effectLst>
        </p:spPr>
      </p:pic>
      <p:pic>
        <p:nvPicPr>
          <p:cNvPr id="20" name="图片 19" descr="mmexport1405258329332.jpg"/>
          <p:cNvPicPr>
            <a:picLocks noChangeAspect="1"/>
          </p:cNvPicPr>
          <p:nvPr/>
        </p:nvPicPr>
        <p:blipFill>
          <a:blip r:embed="rId8" cstate="print"/>
          <a:stretch>
            <a:fillRect/>
          </a:stretch>
        </p:blipFill>
        <p:spPr>
          <a:xfrm>
            <a:off x="4681223" y="1310621"/>
            <a:ext cx="1527747" cy="907238"/>
          </a:xfrm>
          <a:prstGeom prst="rect">
            <a:avLst/>
          </a:prstGeom>
          <a:noFill/>
          <a:ln>
            <a:noFill/>
          </a:ln>
        </p:spPr>
      </p:pic>
      <p:pic>
        <p:nvPicPr>
          <p:cNvPr id="21" name="图片 20" descr="mmexport1405258315638.jpg"/>
          <p:cNvPicPr>
            <a:picLocks noChangeAspect="1"/>
          </p:cNvPicPr>
          <p:nvPr/>
        </p:nvPicPr>
        <p:blipFill>
          <a:blip r:embed="rId9" cstate="print"/>
          <a:stretch>
            <a:fillRect/>
          </a:stretch>
        </p:blipFill>
        <p:spPr>
          <a:xfrm>
            <a:off x="140487" y="2282575"/>
            <a:ext cx="2629187" cy="1553229"/>
          </a:xfrm>
          <a:prstGeom prst="rect">
            <a:avLst/>
          </a:prstGeom>
          <a:noFill/>
          <a:ln>
            <a:noFill/>
          </a:ln>
        </p:spPr>
      </p:pic>
      <p:pic>
        <p:nvPicPr>
          <p:cNvPr id="25" name="图片 24" descr="mmexport1405258321892.jpg"/>
          <p:cNvPicPr>
            <a:picLocks noChangeAspect="1"/>
          </p:cNvPicPr>
          <p:nvPr/>
        </p:nvPicPr>
        <p:blipFill>
          <a:blip r:embed="rId10" cstate="print"/>
          <a:stretch>
            <a:fillRect/>
          </a:stretch>
        </p:blipFill>
        <p:spPr>
          <a:xfrm>
            <a:off x="4281714" y="2282575"/>
            <a:ext cx="2326769" cy="1551419"/>
          </a:xfrm>
          <a:prstGeom prst="rect">
            <a:avLst/>
          </a:prstGeom>
          <a:noFill/>
          <a:ln>
            <a:noFill/>
          </a:ln>
        </p:spPr>
      </p:pic>
      <p:pic>
        <p:nvPicPr>
          <p:cNvPr id="27" name="图片 26" descr="mmexport1405258368279.jpg"/>
          <p:cNvPicPr>
            <a:picLocks noChangeAspect="1"/>
          </p:cNvPicPr>
          <p:nvPr/>
        </p:nvPicPr>
        <p:blipFill>
          <a:blip r:embed="rId11" cstate="print"/>
          <a:stretch>
            <a:fillRect/>
          </a:stretch>
        </p:blipFill>
        <p:spPr>
          <a:xfrm>
            <a:off x="3270012" y="1310621"/>
            <a:ext cx="1358417" cy="907238"/>
          </a:xfrm>
          <a:prstGeom prst="rect">
            <a:avLst/>
          </a:prstGeom>
          <a:noFill/>
          <a:ln>
            <a:noFill/>
          </a:ln>
        </p:spPr>
      </p:pic>
      <p:pic>
        <p:nvPicPr>
          <p:cNvPr id="29" name="图片 28" descr="mmexport1405258312722.jpg"/>
          <p:cNvPicPr>
            <a:picLocks noChangeAspect="1"/>
          </p:cNvPicPr>
          <p:nvPr/>
        </p:nvPicPr>
        <p:blipFill>
          <a:blip r:embed="rId12" cstate="print"/>
          <a:stretch>
            <a:fillRect/>
          </a:stretch>
        </p:blipFill>
        <p:spPr>
          <a:xfrm>
            <a:off x="2841683" y="2282575"/>
            <a:ext cx="1395400" cy="1553229"/>
          </a:xfrm>
          <a:prstGeom prst="rect">
            <a:avLst/>
          </a:prstGeom>
          <a:noFill/>
          <a:ln>
            <a:noFill/>
          </a:ln>
        </p:spPr>
      </p:pic>
      <p:sp>
        <p:nvSpPr>
          <p:cNvPr id="31" name="TextBox 30"/>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电商</a:t>
            </a:r>
            <a:endParaRPr lang="zh-CN" altLang="en-US" sz="2000" b="1" dirty="0">
              <a:solidFill>
                <a:schemeClr val="bg1"/>
              </a:solidFill>
            </a:endParaRPr>
          </a:p>
        </p:txBody>
      </p:sp>
      <p:sp>
        <p:nvSpPr>
          <p:cNvPr id="30" name="矩形 29"/>
          <p:cNvSpPr/>
          <p:nvPr/>
        </p:nvSpPr>
        <p:spPr>
          <a:xfrm>
            <a:off x="141645" y="4083918"/>
            <a:ext cx="8803950" cy="7920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400" b="1" dirty="0">
                <a:solidFill>
                  <a:srgbClr val="C0504D"/>
                </a:solidFill>
              </a:rPr>
              <a:t>线下：</a:t>
            </a:r>
            <a:r>
              <a:rPr lang="en-US" altLang="zh-CN" sz="1400" b="1" dirty="0">
                <a:solidFill>
                  <a:schemeClr val="accent1">
                    <a:lumMod val="75000"/>
                  </a:schemeClr>
                </a:solidFill>
              </a:rPr>
              <a:t>5</a:t>
            </a:r>
            <a:r>
              <a:rPr lang="zh-CN" altLang="en-US" sz="1400" b="1" dirty="0">
                <a:solidFill>
                  <a:schemeClr val="accent1">
                    <a:lumMod val="75000"/>
                  </a:schemeClr>
                </a:solidFill>
              </a:rPr>
              <a:t>月</a:t>
            </a:r>
            <a:r>
              <a:rPr lang="en-US" altLang="zh-CN" sz="1400" b="1" dirty="0">
                <a:solidFill>
                  <a:schemeClr val="accent1">
                    <a:lumMod val="75000"/>
                  </a:schemeClr>
                </a:solidFill>
              </a:rPr>
              <a:t>17</a:t>
            </a:r>
            <a:r>
              <a:rPr lang="zh-CN" altLang="en-US" sz="1400" b="1" dirty="0">
                <a:solidFill>
                  <a:schemeClr val="accent1">
                    <a:lumMod val="75000"/>
                  </a:schemeClr>
                </a:solidFill>
              </a:rPr>
              <a:t>日</a:t>
            </a:r>
            <a:r>
              <a:rPr lang="en-US" altLang="zh-CN" sz="1400" b="1" dirty="0">
                <a:solidFill>
                  <a:schemeClr val="accent1">
                    <a:lumMod val="75000"/>
                  </a:schemeClr>
                </a:solidFill>
              </a:rPr>
              <a:t>-7</a:t>
            </a:r>
            <a:r>
              <a:rPr lang="zh-CN" altLang="en-US" sz="1400" b="1" dirty="0">
                <a:solidFill>
                  <a:schemeClr val="accent1">
                    <a:lumMod val="75000"/>
                  </a:schemeClr>
                </a:solidFill>
              </a:rPr>
              <a:t>月</a:t>
            </a:r>
            <a:r>
              <a:rPr lang="en-US" altLang="zh-CN" sz="1400" b="1" dirty="0">
                <a:solidFill>
                  <a:schemeClr val="accent1">
                    <a:lumMod val="75000"/>
                  </a:schemeClr>
                </a:solidFill>
              </a:rPr>
              <a:t>11</a:t>
            </a:r>
            <a:r>
              <a:rPr lang="zh-CN" altLang="en-US" sz="1400" b="1" dirty="0">
                <a:solidFill>
                  <a:schemeClr val="accent1">
                    <a:lumMod val="75000"/>
                  </a:schemeClr>
                </a:solidFill>
              </a:rPr>
              <a:t>日在黑天鹅电器四店门前展车，为消费者提供了除</a:t>
            </a:r>
            <a:r>
              <a:rPr lang="en-US" altLang="zh-CN" sz="1400" b="1" dirty="0">
                <a:solidFill>
                  <a:schemeClr val="accent1">
                    <a:lumMod val="75000"/>
                  </a:schemeClr>
                </a:solidFill>
              </a:rPr>
              <a:t>4S</a:t>
            </a:r>
            <a:r>
              <a:rPr lang="zh-CN" altLang="en-US" sz="1400" b="1" dirty="0">
                <a:solidFill>
                  <a:schemeClr val="accent1">
                    <a:lumMod val="75000"/>
                  </a:schemeClr>
                </a:solidFill>
              </a:rPr>
              <a:t>店以外的看车场所。</a:t>
            </a:r>
            <a:endParaRPr lang="en-US" altLang="zh-CN" sz="1400" b="1" dirty="0">
              <a:solidFill>
                <a:schemeClr val="accent1">
                  <a:lumMod val="75000"/>
                </a:schemeClr>
              </a:solidFill>
            </a:endParaRPr>
          </a:p>
          <a:p>
            <a:pPr>
              <a:lnSpc>
                <a:spcPct val="150000"/>
              </a:lnSpc>
            </a:pPr>
            <a:r>
              <a:rPr lang="zh-CN" altLang="en-US" sz="1400" b="1" dirty="0">
                <a:solidFill>
                  <a:srgbClr val="C0504D"/>
                </a:solidFill>
              </a:rPr>
              <a:t>线上：</a:t>
            </a:r>
            <a:r>
              <a:rPr lang="zh-CN" altLang="en-US" sz="1400" b="1" dirty="0">
                <a:solidFill>
                  <a:srgbClr val="376092"/>
                </a:solidFill>
              </a:rPr>
              <a:t>微博微信联合推广在网络掀起一股</a:t>
            </a:r>
            <a:r>
              <a:rPr lang="en-US" altLang="zh-CN" sz="1400" b="1" dirty="0">
                <a:solidFill>
                  <a:srgbClr val="376092"/>
                </a:solidFill>
              </a:rPr>
              <a:t>O2O</a:t>
            </a:r>
            <a:r>
              <a:rPr lang="zh-CN" altLang="en-US" sz="1400" b="1" dirty="0">
                <a:solidFill>
                  <a:srgbClr val="376092"/>
                </a:solidFill>
              </a:rPr>
              <a:t>风潮。</a:t>
            </a:r>
            <a:endParaRPr lang="en-US" altLang="zh-CN" sz="1400" b="1" dirty="0">
              <a:solidFill>
                <a:srgbClr val="376092"/>
              </a:solidFill>
            </a:endParaRPr>
          </a:p>
        </p:txBody>
      </p:sp>
    </p:spTree>
    <p:extLst>
      <p:ext uri="{BB962C8B-B14F-4D97-AF65-F5344CB8AC3E}">
        <p14:creationId xmlns:p14="http://schemas.microsoft.com/office/powerpoint/2010/main" val="2920548092"/>
      </p:ext>
    </p:extLst>
  </p:cSld>
  <p:clrMapOvr>
    <a:masterClrMapping/>
  </p:clrMapOvr>
  <p:transition>
    <p:push dir="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电商</a:t>
            </a:r>
            <a:endParaRPr lang="zh-CN" altLang="en-US" sz="2000" b="1" dirty="0">
              <a:solidFill>
                <a:schemeClr val="bg1"/>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47" y="801169"/>
            <a:ext cx="2867025" cy="322897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9072" y="1256896"/>
            <a:ext cx="2348508" cy="385748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6136" y="1932308"/>
            <a:ext cx="2016224" cy="318206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五边形 2"/>
          <p:cNvSpPr/>
          <p:nvPr/>
        </p:nvSpPr>
        <p:spPr>
          <a:xfrm>
            <a:off x="0" y="4443958"/>
            <a:ext cx="2948087" cy="504056"/>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t>3.18</a:t>
            </a:r>
            <a:r>
              <a:rPr lang="zh-CN" altLang="en-US" b="1" dirty="0"/>
              <a:t>车</a:t>
            </a:r>
            <a:r>
              <a:rPr lang="zh-CN" altLang="en-US" b="1" dirty="0" smtClean="0"/>
              <a:t>讯桃花节</a:t>
            </a:r>
            <a:endParaRPr lang="zh-CN" altLang="en-US" b="1" dirty="0"/>
          </a:p>
        </p:txBody>
      </p:sp>
    </p:spTree>
    <p:extLst>
      <p:ext uri="{BB962C8B-B14F-4D97-AF65-F5344CB8AC3E}">
        <p14:creationId xmlns:p14="http://schemas.microsoft.com/office/powerpoint/2010/main" val="66333350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6534" y="821959"/>
            <a:ext cx="1731650" cy="38066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102" y="821959"/>
            <a:ext cx="1842109" cy="29196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2318" y="821959"/>
            <a:ext cx="1794088" cy="38066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五边形 6"/>
          <p:cNvSpPr/>
          <p:nvPr/>
        </p:nvSpPr>
        <p:spPr>
          <a:xfrm flipH="1">
            <a:off x="6444208" y="4376617"/>
            <a:ext cx="2699792" cy="504056"/>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t>丰富多样的购车活动</a:t>
            </a:r>
            <a:endParaRPr lang="zh-CN" altLang="en-US" b="1" dirty="0"/>
          </a:p>
        </p:txBody>
      </p:sp>
      <p:sp>
        <p:nvSpPr>
          <p:cNvPr id="8" name="TextBox 7"/>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电商</a:t>
            </a:r>
            <a:endParaRPr lang="zh-CN" altLang="en-US" sz="2000" b="1" dirty="0">
              <a:solidFill>
                <a:schemeClr val="bg1"/>
              </a:solidFill>
            </a:endParaRPr>
          </a:p>
        </p:txBody>
      </p:sp>
    </p:spTree>
    <p:extLst>
      <p:ext uri="{BB962C8B-B14F-4D97-AF65-F5344CB8AC3E}">
        <p14:creationId xmlns:p14="http://schemas.microsoft.com/office/powerpoint/2010/main" val="133898787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56369" y="2671738"/>
            <a:ext cx="2808313" cy="1872208"/>
          </a:xfrm>
          <a:prstGeom prst="rect">
            <a:avLst/>
          </a:prstGeom>
          <a:ln>
            <a:noFill/>
          </a:ln>
          <a:effectLst>
            <a:outerShdw blurRad="292100" dist="139700" dir="2700000" algn="tl" rotWithShape="0">
              <a:srgbClr val="333333">
                <a:alpha val="65000"/>
              </a:srgbClr>
            </a:outerShdw>
          </a:effectLst>
        </p:spPr>
      </p:pic>
      <p:pic>
        <p:nvPicPr>
          <p:cNvPr id="10" name="图片 9"/>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48087" y="1364881"/>
            <a:ext cx="2658757" cy="1917459"/>
          </a:xfrm>
          <a:prstGeom prst="rect">
            <a:avLst/>
          </a:prstGeom>
          <a:ln>
            <a:noFill/>
          </a:ln>
          <a:effectLst>
            <a:outerShdw blurRad="292100" dist="139700" dir="2700000" algn="tl" rotWithShape="0">
              <a:srgbClr val="333333">
                <a:alpha val="65000"/>
              </a:srgbClr>
            </a:outerShdw>
          </a:effectLst>
        </p:spPr>
      </p:pic>
      <p:sp>
        <p:nvSpPr>
          <p:cNvPr id="2" name="矩形 1"/>
          <p:cNvSpPr/>
          <p:nvPr/>
        </p:nvSpPr>
        <p:spPr>
          <a:xfrm>
            <a:off x="2948087" y="3526145"/>
            <a:ext cx="2658757" cy="1061829"/>
          </a:xfrm>
          <a:prstGeom prst="rect">
            <a:avLst/>
          </a:prstGeom>
        </p:spPr>
        <p:txBody>
          <a:bodyPr wrap="square">
            <a:spAutoFit/>
          </a:bodyPr>
          <a:lstStyle/>
          <a:p>
            <a:pPr lvl="0">
              <a:lnSpc>
                <a:spcPct val="150000"/>
              </a:lnSpc>
            </a:pPr>
            <a:r>
              <a:rPr lang="zh-CN" altLang="en-US" sz="1050" b="1" dirty="0">
                <a:solidFill>
                  <a:schemeClr val="accent1">
                    <a:lumMod val="75000"/>
                  </a:schemeClr>
                </a:solidFill>
              </a:rPr>
              <a:t>汽车报价一改以往常规模式，采用图文并茂的形式，大大提升用户的视觉直观效果， 提高用户阅览速度，从而轻松、快捷的找到所需车型</a:t>
            </a:r>
            <a:r>
              <a:rPr lang="zh-CN" altLang="en-US" sz="1050" b="1" dirty="0" smtClean="0">
                <a:solidFill>
                  <a:schemeClr val="accent1">
                    <a:lumMod val="75000"/>
                  </a:schemeClr>
                </a:solidFill>
              </a:rPr>
              <a:t>报价</a:t>
            </a:r>
            <a:endParaRPr lang="zh-CN" altLang="en-US" sz="1050" b="1" dirty="0">
              <a:solidFill>
                <a:schemeClr val="accent1">
                  <a:lumMod val="75000"/>
                </a:schemeClr>
              </a:solidFill>
            </a:endParaRPr>
          </a:p>
        </p:txBody>
      </p:sp>
      <p:sp>
        <p:nvSpPr>
          <p:cNvPr id="3" name="矩形 2"/>
          <p:cNvSpPr/>
          <p:nvPr/>
        </p:nvSpPr>
        <p:spPr>
          <a:xfrm>
            <a:off x="38935" y="1364881"/>
            <a:ext cx="2825747" cy="1304203"/>
          </a:xfrm>
          <a:prstGeom prst="rect">
            <a:avLst/>
          </a:prstGeom>
        </p:spPr>
        <p:txBody>
          <a:bodyPr wrap="square">
            <a:spAutoFit/>
          </a:bodyPr>
          <a:lstStyle/>
          <a:p>
            <a:pPr>
              <a:lnSpc>
                <a:spcPct val="150000"/>
              </a:lnSpc>
            </a:pPr>
            <a:r>
              <a:rPr lang="zh-CN" altLang="en-US" sz="1050" b="1" dirty="0">
                <a:solidFill>
                  <a:schemeClr val="accent1">
                    <a:lumMod val="75000"/>
                  </a:schemeClr>
                </a:solidFill>
              </a:rPr>
              <a:t>新版车讯网</a:t>
            </a:r>
            <a:r>
              <a:rPr lang="zh-CN" altLang="zh-CN" sz="1050" b="1" dirty="0">
                <a:solidFill>
                  <a:schemeClr val="accent1">
                    <a:lumMod val="75000"/>
                  </a:schemeClr>
                </a:solidFill>
              </a:rPr>
              <a:t>的电商页面将更为精准的为用户推送相关信息，打造一种全新的汽车销售</a:t>
            </a:r>
            <a:r>
              <a:rPr lang="en-US" altLang="zh-CN" sz="1050" b="1" dirty="0">
                <a:solidFill>
                  <a:schemeClr val="accent1">
                    <a:lumMod val="75000"/>
                  </a:schemeClr>
                </a:solidFill>
              </a:rPr>
              <a:t>O2O</a:t>
            </a:r>
            <a:r>
              <a:rPr lang="zh-CN" altLang="zh-CN" sz="1050" b="1" dirty="0">
                <a:solidFill>
                  <a:schemeClr val="accent1">
                    <a:lumMod val="75000"/>
                  </a:schemeClr>
                </a:solidFill>
              </a:rPr>
              <a:t>模式，消费者能够同时获得来自于经销商、电商平台以及媒体的三重优惠政策。真正实现在线整车购买</a:t>
            </a:r>
            <a:endParaRPr lang="en-US" altLang="zh-CN" sz="1050" b="1" dirty="0">
              <a:solidFill>
                <a:schemeClr val="accent1">
                  <a:lumMod val="75000"/>
                </a:schemeClr>
              </a:solidFill>
            </a:endParaRPr>
          </a:p>
        </p:txBody>
      </p:sp>
      <p:sp>
        <p:nvSpPr>
          <p:cNvPr id="4" name="矩形 3"/>
          <p:cNvSpPr/>
          <p:nvPr/>
        </p:nvSpPr>
        <p:spPr>
          <a:xfrm>
            <a:off x="6156176" y="1364881"/>
            <a:ext cx="2520280" cy="1061829"/>
          </a:xfrm>
          <a:prstGeom prst="rect">
            <a:avLst/>
          </a:prstGeom>
        </p:spPr>
        <p:txBody>
          <a:bodyPr wrap="square">
            <a:spAutoFit/>
          </a:bodyPr>
          <a:lstStyle/>
          <a:p>
            <a:pPr lvl="0">
              <a:lnSpc>
                <a:spcPct val="150000"/>
              </a:lnSpc>
            </a:pPr>
            <a:r>
              <a:rPr lang="zh-CN" altLang="en-US" sz="1050" b="1" dirty="0">
                <a:solidFill>
                  <a:schemeClr val="accent1">
                    <a:lumMod val="75000"/>
                  </a:schemeClr>
                </a:solidFill>
                <a:latin typeface="微软雅黑" pitchFamily="34" charset="-122"/>
                <a:ea typeface="微软雅黑" pitchFamily="34" charset="-122"/>
              </a:rPr>
              <a:t>目前车商道收录</a:t>
            </a:r>
            <a:r>
              <a:rPr lang="en-US" altLang="zh-CN" sz="1050" b="1" dirty="0">
                <a:solidFill>
                  <a:schemeClr val="accent1">
                    <a:lumMod val="75000"/>
                  </a:schemeClr>
                </a:solidFill>
                <a:latin typeface="微软雅黑" pitchFamily="34" charset="-122"/>
                <a:ea typeface="微软雅黑" pitchFamily="34" charset="-122"/>
              </a:rPr>
              <a:t>25000</a:t>
            </a:r>
            <a:r>
              <a:rPr lang="zh-CN" altLang="en-US" sz="1050" b="1" dirty="0">
                <a:solidFill>
                  <a:schemeClr val="accent1">
                    <a:lumMod val="75000"/>
                  </a:schemeClr>
                </a:solidFill>
                <a:latin typeface="微软雅黑" pitchFamily="34" charset="-122"/>
                <a:ea typeface="微软雅黑" pitchFamily="34" charset="-122"/>
              </a:rPr>
              <a:t>家经销商，直营合作经销商</a:t>
            </a:r>
            <a:r>
              <a:rPr lang="en-US" altLang="zh-CN" sz="1050" b="1" dirty="0">
                <a:solidFill>
                  <a:schemeClr val="accent1">
                    <a:lumMod val="75000"/>
                  </a:schemeClr>
                </a:solidFill>
                <a:latin typeface="微软雅黑" pitchFamily="34" charset="-122"/>
                <a:ea typeface="微软雅黑" pitchFamily="34" charset="-122"/>
              </a:rPr>
              <a:t>70</a:t>
            </a:r>
            <a:r>
              <a:rPr lang="zh-CN" altLang="en-US" sz="1050" b="1" dirty="0">
                <a:solidFill>
                  <a:schemeClr val="accent1">
                    <a:lumMod val="75000"/>
                  </a:schemeClr>
                </a:solidFill>
                <a:latin typeface="微软雅黑" pitchFamily="34" charset="-122"/>
                <a:ea typeface="微软雅黑" pitchFamily="34" charset="-122"/>
              </a:rPr>
              <a:t>家，向</a:t>
            </a:r>
            <a:r>
              <a:rPr lang="en-US" altLang="zh-CN" sz="1050" b="1" dirty="0">
                <a:solidFill>
                  <a:schemeClr val="accent1">
                    <a:lumMod val="75000"/>
                  </a:schemeClr>
                </a:solidFill>
                <a:latin typeface="微软雅黑" pitchFamily="34" charset="-122"/>
                <a:ea typeface="微软雅黑" pitchFamily="34" charset="-122"/>
              </a:rPr>
              <a:t>6427</a:t>
            </a:r>
            <a:r>
              <a:rPr lang="zh-CN" altLang="en-US" sz="1050" b="1" dirty="0">
                <a:solidFill>
                  <a:schemeClr val="accent1">
                    <a:lumMod val="75000"/>
                  </a:schemeClr>
                </a:solidFill>
                <a:latin typeface="微软雅黑" pitchFamily="34" charset="-122"/>
                <a:ea typeface="微软雅黑" pitchFamily="34" charset="-122"/>
              </a:rPr>
              <a:t>家经销商提供服务；平均每月给经销商带来大约</a:t>
            </a:r>
            <a:r>
              <a:rPr lang="en-US" altLang="zh-CN" sz="1050" b="1" dirty="0">
                <a:solidFill>
                  <a:schemeClr val="accent1">
                    <a:lumMod val="75000"/>
                  </a:schemeClr>
                </a:solidFill>
                <a:latin typeface="微软雅黑" pitchFamily="34" charset="-122"/>
                <a:ea typeface="微软雅黑" pitchFamily="34" charset="-122"/>
              </a:rPr>
              <a:t>30</a:t>
            </a:r>
            <a:r>
              <a:rPr lang="zh-CN" altLang="en-US" sz="1050" b="1" dirty="0">
                <a:solidFill>
                  <a:schemeClr val="accent1">
                    <a:lumMod val="75000"/>
                  </a:schemeClr>
                </a:solidFill>
                <a:latin typeface="微软雅黑" pitchFamily="34" charset="-122"/>
                <a:ea typeface="微软雅黑" pitchFamily="34" charset="-122"/>
              </a:rPr>
              <a:t>万个商机，传递大约</a:t>
            </a:r>
            <a:r>
              <a:rPr lang="en-US" altLang="zh-CN" sz="1050" b="1" dirty="0">
                <a:solidFill>
                  <a:schemeClr val="accent1">
                    <a:lumMod val="75000"/>
                  </a:schemeClr>
                </a:solidFill>
                <a:latin typeface="微软雅黑" pitchFamily="34" charset="-122"/>
                <a:ea typeface="微软雅黑" pitchFamily="34" charset="-122"/>
              </a:rPr>
              <a:t>2.5</a:t>
            </a:r>
            <a:r>
              <a:rPr lang="zh-CN" altLang="en-US" sz="1050" b="1" dirty="0">
                <a:solidFill>
                  <a:schemeClr val="accent1">
                    <a:lumMod val="75000"/>
                  </a:schemeClr>
                </a:solidFill>
                <a:latin typeface="微软雅黑" pitchFamily="34" charset="-122"/>
                <a:ea typeface="微软雅黑" pitchFamily="34" charset="-122"/>
              </a:rPr>
              <a:t>万个有效订单</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4638" y="2635312"/>
            <a:ext cx="3303911" cy="190863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电商</a:t>
            </a:r>
            <a:endParaRPr lang="zh-CN" altLang="en-US" sz="2000" b="1" dirty="0">
              <a:solidFill>
                <a:schemeClr val="bg1"/>
              </a:solidFill>
            </a:endParaRPr>
          </a:p>
        </p:txBody>
      </p:sp>
    </p:spTree>
    <p:extLst>
      <p:ext uri="{BB962C8B-B14F-4D97-AF65-F5344CB8AC3E}">
        <p14:creationId xmlns:p14="http://schemas.microsoft.com/office/powerpoint/2010/main" val="1941497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1000" fill="hold"/>
                                        <p:tgtEl>
                                          <p:spTgt spid="10"/>
                                        </p:tgtEl>
                                        <p:attrNameLst>
                                          <p:attrName>ppt_x</p:attrName>
                                        </p:attrNameLst>
                                      </p:cBhvr>
                                      <p:tavLst>
                                        <p:tav tm="0">
                                          <p:val>
                                            <p:strVal val="1+#ppt_w/2"/>
                                          </p:val>
                                        </p:tav>
                                        <p:tav tm="100000">
                                          <p:val>
                                            <p:strVal val="#ppt_x"/>
                                          </p:val>
                                        </p:tav>
                                      </p:tavLst>
                                    </p:anim>
                                    <p:anim calcmode="lin" valueType="num">
                                      <p:cBhvr additive="base">
                                        <p:cTn id="14"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五边形 1"/>
          <p:cNvSpPr/>
          <p:nvPr/>
        </p:nvSpPr>
        <p:spPr>
          <a:xfrm>
            <a:off x="3563888" y="1639409"/>
            <a:ext cx="1944216" cy="1580413"/>
          </a:xfrm>
          <a:prstGeom prst="pent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zh-CN" sz="4000" b="1" dirty="0" smtClean="0">
                <a:latin typeface="Gungsuh" pitchFamily="18" charset="-127"/>
                <a:ea typeface="Gungsuh" pitchFamily="18" charset="-127"/>
              </a:rPr>
              <a:t>4</a:t>
            </a:r>
            <a:endParaRPr lang="zh-CN" altLang="en-US" sz="4000" b="1" dirty="0">
              <a:latin typeface="Gungsuh" pitchFamily="18" charset="-127"/>
              <a:ea typeface="Gungsuh" pitchFamily="18" charset="-127"/>
            </a:endParaRPr>
          </a:p>
        </p:txBody>
      </p:sp>
      <p:sp>
        <p:nvSpPr>
          <p:cNvPr id="3" name="矩形 2"/>
          <p:cNvSpPr/>
          <p:nvPr/>
        </p:nvSpPr>
        <p:spPr>
          <a:xfrm>
            <a:off x="0" y="2715766"/>
            <a:ext cx="9144000" cy="64807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t>车</a:t>
            </a:r>
            <a:r>
              <a:rPr lang="zh-CN" altLang="en-US" sz="2800" b="1" dirty="0" smtClean="0"/>
              <a:t>讯互联</a:t>
            </a:r>
            <a:r>
              <a:rPr lang="en-US" altLang="zh-CN" sz="2800" b="1" dirty="0" smtClean="0"/>
              <a:t>·</a:t>
            </a:r>
            <a:r>
              <a:rPr lang="zh-CN" altLang="en-US" sz="2800" b="1" dirty="0"/>
              <a:t>移动</a:t>
            </a:r>
          </a:p>
        </p:txBody>
      </p:sp>
    </p:spTree>
    <p:extLst>
      <p:ext uri="{BB962C8B-B14F-4D97-AF65-F5344CB8AC3E}">
        <p14:creationId xmlns:p14="http://schemas.microsoft.com/office/powerpoint/2010/main" val="214213093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矩形 8"/>
          <p:cNvSpPr>
            <a:spLocks noChangeArrowheads="1"/>
          </p:cNvSpPr>
          <p:nvPr/>
        </p:nvSpPr>
        <p:spPr bwMode="auto">
          <a:xfrm>
            <a:off x="196072" y="855939"/>
            <a:ext cx="8529637"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b="1" dirty="0">
                <a:solidFill>
                  <a:schemeClr val="tx2"/>
                </a:solidFill>
                <a:latin typeface="微软雅黑" pitchFamily="34" charset="-122"/>
                <a:ea typeface="微软雅黑" pitchFamily="34" charset="-122"/>
              </a:rPr>
              <a:t>为更多的用户提供移动随身服务</a:t>
            </a:r>
            <a:r>
              <a:rPr lang="zh-CN" altLang="en-US" sz="1400" b="1" dirty="0" smtClean="0">
                <a:solidFill>
                  <a:schemeClr val="tx2"/>
                </a:solidFill>
                <a:latin typeface="微软雅黑" pitchFamily="34" charset="-122"/>
                <a:ea typeface="微软雅黑" pitchFamily="34" charset="-122"/>
              </a:rPr>
              <a:t>。贯穿</a:t>
            </a:r>
            <a:r>
              <a:rPr lang="zh-CN" altLang="en-US" sz="1400" b="1" dirty="0">
                <a:solidFill>
                  <a:schemeClr val="tx2"/>
                </a:solidFill>
                <a:latin typeface="微软雅黑" pitchFamily="34" charset="-122"/>
                <a:ea typeface="微软雅黑" pitchFamily="34" charset="-122"/>
              </a:rPr>
              <a:t>用户</a:t>
            </a:r>
            <a:r>
              <a:rPr lang="en-US" altLang="zh-CN" sz="1400" b="1" dirty="0">
                <a:solidFill>
                  <a:schemeClr val="tx2"/>
                </a:solidFill>
                <a:latin typeface="微软雅黑" pitchFamily="34" charset="-122"/>
                <a:ea typeface="微软雅黑" pitchFamily="34" charset="-122"/>
              </a:rPr>
              <a:t>“</a:t>
            </a:r>
            <a:r>
              <a:rPr lang="zh-CN" altLang="en-US" sz="1400" b="1" dirty="0">
                <a:solidFill>
                  <a:schemeClr val="accent2"/>
                </a:solidFill>
                <a:latin typeface="微软雅黑" pitchFamily="34" charset="-122"/>
                <a:ea typeface="微软雅黑" pitchFamily="34" charset="-122"/>
              </a:rPr>
              <a:t>选车</a:t>
            </a:r>
            <a:r>
              <a:rPr lang="en-US" altLang="zh-CN" sz="1400" b="1" dirty="0">
                <a:solidFill>
                  <a:schemeClr val="accent2"/>
                </a:solidFill>
                <a:latin typeface="微软雅黑" pitchFamily="34" charset="-122"/>
                <a:ea typeface="微软雅黑" pitchFamily="34" charset="-122"/>
              </a:rPr>
              <a:t>-</a:t>
            </a:r>
            <a:r>
              <a:rPr lang="zh-CN" altLang="en-US" sz="1400" b="1" dirty="0">
                <a:solidFill>
                  <a:schemeClr val="accent2"/>
                </a:solidFill>
                <a:latin typeface="微软雅黑" pitchFamily="34" charset="-122"/>
                <a:ea typeface="微软雅黑" pitchFamily="34" charset="-122"/>
              </a:rPr>
              <a:t>购车</a:t>
            </a:r>
            <a:r>
              <a:rPr lang="en-US" altLang="zh-CN" sz="1400" b="1" dirty="0">
                <a:solidFill>
                  <a:schemeClr val="accent2"/>
                </a:solidFill>
                <a:latin typeface="微软雅黑" pitchFamily="34" charset="-122"/>
                <a:ea typeface="微软雅黑" pitchFamily="34" charset="-122"/>
              </a:rPr>
              <a:t>-</a:t>
            </a:r>
            <a:r>
              <a:rPr lang="zh-CN" altLang="en-US" sz="1400" b="1" dirty="0">
                <a:solidFill>
                  <a:schemeClr val="accent2"/>
                </a:solidFill>
                <a:latin typeface="微软雅黑" pitchFamily="34" charset="-122"/>
                <a:ea typeface="微软雅黑" pitchFamily="34" charset="-122"/>
              </a:rPr>
              <a:t>用车</a:t>
            </a:r>
            <a:r>
              <a:rPr lang="en-US" altLang="zh-CN" sz="1400" b="1" dirty="0">
                <a:solidFill>
                  <a:schemeClr val="tx2"/>
                </a:solidFill>
                <a:latin typeface="微软雅黑" pitchFamily="34" charset="-122"/>
                <a:ea typeface="微软雅黑" pitchFamily="34" charset="-122"/>
              </a:rPr>
              <a:t>”</a:t>
            </a:r>
            <a:r>
              <a:rPr lang="zh-CN" altLang="en-US" sz="1400" b="1" dirty="0">
                <a:solidFill>
                  <a:schemeClr val="tx2"/>
                </a:solidFill>
                <a:latin typeface="微软雅黑" pitchFamily="34" charset="-122"/>
                <a:ea typeface="微软雅黑" pitchFamily="34" charset="-122"/>
              </a:rPr>
              <a:t>全过程，积极影响用户的有车生活</a:t>
            </a:r>
            <a:r>
              <a:rPr lang="zh-CN" altLang="en-US" sz="1400" b="1" dirty="0" smtClean="0">
                <a:solidFill>
                  <a:schemeClr val="tx2"/>
                </a:solidFill>
                <a:latin typeface="微软雅黑" pitchFamily="34" charset="-122"/>
                <a:ea typeface="微软雅黑" pitchFamily="34" charset="-122"/>
              </a:rPr>
              <a:t>。通过</a:t>
            </a:r>
            <a:r>
              <a:rPr lang="zh-CN" altLang="en-US" sz="1400" b="1" dirty="0">
                <a:solidFill>
                  <a:schemeClr val="tx2"/>
                </a:solidFill>
                <a:latin typeface="微软雅黑" pitchFamily="34" charset="-122"/>
                <a:ea typeface="微软雅黑" pitchFamily="34" charset="-122"/>
              </a:rPr>
              <a:t>与车讯网页面以及第三方相结合形成贯通一体的用车体系。</a:t>
            </a:r>
          </a:p>
        </p:txBody>
      </p:sp>
      <p:grpSp>
        <p:nvGrpSpPr>
          <p:cNvPr id="2" name="组合 1"/>
          <p:cNvGrpSpPr/>
          <p:nvPr/>
        </p:nvGrpSpPr>
        <p:grpSpPr>
          <a:xfrm>
            <a:off x="1571625" y="1627261"/>
            <a:ext cx="5565775" cy="3232472"/>
            <a:chOff x="1571625" y="1627261"/>
            <a:chExt cx="5565775" cy="3232472"/>
          </a:xfrm>
        </p:grpSpPr>
        <p:sp>
          <p:nvSpPr>
            <p:cNvPr id="8" name="六边形 7"/>
            <p:cNvSpPr/>
            <p:nvPr/>
          </p:nvSpPr>
          <p:spPr>
            <a:xfrm>
              <a:off x="1572529" y="3111474"/>
              <a:ext cx="2027980" cy="1748259"/>
            </a:xfrm>
            <a:prstGeom prst="hexagon">
              <a:avLst/>
            </a:prstGeom>
            <a:solidFill>
              <a:schemeClr val="bg1">
                <a:lumMod val="65000"/>
              </a:schemeClr>
            </a:solidFill>
            <a:effectLst>
              <a:outerShdw blurRad="50800" dist="38100" dir="5400000" algn="t" rotWithShape="0">
                <a:prstClr val="black">
                  <a:alpha val="40000"/>
                </a:prstClr>
              </a:outerShdw>
            </a:effectLst>
            <a:scene3d>
              <a:camera prst="perspectiveAbove"/>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矩形 10"/>
            <p:cNvSpPr/>
            <p:nvPr/>
          </p:nvSpPr>
          <p:spPr>
            <a:xfrm>
              <a:off x="2155825" y="3278262"/>
              <a:ext cx="646113" cy="368300"/>
            </a:xfrm>
            <a:prstGeom prst="rect">
              <a:avLst/>
            </a:prstGeom>
          </p:spPr>
          <p:txBody>
            <a:bodyPr wrap="none">
              <a:spAutoFit/>
            </a:bodyPr>
            <a:lstStyle/>
            <a:p>
              <a:pPr>
                <a:defRPr/>
              </a:pPr>
              <a:r>
                <a:rPr lang="zh-CN" altLang="en-US" b="1" dirty="0">
                  <a:solidFill>
                    <a:schemeClr val="tx1">
                      <a:lumMod val="65000"/>
                      <a:lumOff val="35000"/>
                    </a:schemeClr>
                  </a:solidFill>
                  <a:latin typeface="经典综艺体简" pitchFamily="49" charset="-122"/>
                  <a:ea typeface="经典综艺体简" pitchFamily="49" charset="-122"/>
                  <a:cs typeface="经典综艺体简" pitchFamily="49" charset="-122"/>
                </a:rPr>
                <a:t>选车</a:t>
              </a:r>
              <a:endParaRPr lang="zh-CN" altLang="en-US" dirty="0">
                <a:solidFill>
                  <a:schemeClr val="tx1">
                    <a:lumMod val="65000"/>
                    <a:lumOff val="35000"/>
                  </a:schemeClr>
                </a:solidFill>
                <a:latin typeface="经典综艺体简" pitchFamily="49" charset="-122"/>
                <a:ea typeface="经典综艺体简" pitchFamily="49" charset="-122"/>
                <a:cs typeface="经典综艺体简" pitchFamily="49" charset="-122"/>
              </a:endParaRPr>
            </a:p>
          </p:txBody>
        </p:sp>
        <p:sp>
          <p:nvSpPr>
            <p:cNvPr id="12" name="六边形 11"/>
            <p:cNvSpPr/>
            <p:nvPr/>
          </p:nvSpPr>
          <p:spPr>
            <a:xfrm>
              <a:off x="3237537" y="2195719"/>
              <a:ext cx="1998010" cy="1722422"/>
            </a:xfrm>
            <a:prstGeom prst="hexagon">
              <a:avLst/>
            </a:prstGeom>
            <a:solidFill>
              <a:schemeClr val="accent1">
                <a:lumMod val="60000"/>
                <a:lumOff val="40000"/>
              </a:schemeClr>
            </a:solidFill>
            <a:effectLst>
              <a:outerShdw blurRad="50800" dist="38100" dir="5400000" algn="t" rotWithShape="0">
                <a:prstClr val="black">
                  <a:alpha val="40000"/>
                </a:prstClr>
              </a:outerShdw>
            </a:effectLst>
            <a:scene3d>
              <a:camera prst="perspectiveAbove"/>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六边形 12"/>
            <p:cNvSpPr/>
            <p:nvPr/>
          </p:nvSpPr>
          <p:spPr>
            <a:xfrm>
              <a:off x="4985796" y="3028223"/>
              <a:ext cx="1939807" cy="1748260"/>
            </a:xfrm>
            <a:prstGeom prst="hexagon">
              <a:avLst/>
            </a:prstGeom>
            <a:solidFill>
              <a:schemeClr val="bg1">
                <a:lumMod val="50000"/>
              </a:schemeClr>
            </a:solidFill>
            <a:effectLst>
              <a:outerShdw blurRad="50800" dist="38100" dir="5400000" algn="t" rotWithShape="0">
                <a:prstClr val="black">
                  <a:alpha val="40000"/>
                </a:prstClr>
              </a:outerShdw>
            </a:effectLst>
            <a:scene3d>
              <a:camera prst="perspectiveAbove"/>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矩形 13"/>
            <p:cNvSpPr/>
            <p:nvPr/>
          </p:nvSpPr>
          <p:spPr>
            <a:xfrm>
              <a:off x="3819525" y="2362274"/>
              <a:ext cx="647700" cy="369888"/>
            </a:xfrm>
            <a:prstGeom prst="rect">
              <a:avLst/>
            </a:prstGeom>
          </p:spPr>
          <p:txBody>
            <a:bodyPr wrap="none">
              <a:spAutoFit/>
            </a:bodyPr>
            <a:lstStyle/>
            <a:p>
              <a:pPr>
                <a:defRPr/>
              </a:pPr>
              <a:r>
                <a:rPr lang="zh-CN" altLang="en-US" b="1" dirty="0">
                  <a:solidFill>
                    <a:schemeClr val="tx1">
                      <a:lumMod val="65000"/>
                      <a:lumOff val="35000"/>
                    </a:schemeClr>
                  </a:solidFill>
                  <a:latin typeface="经典综艺体简" pitchFamily="49" charset="-122"/>
                  <a:ea typeface="经典综艺体简" pitchFamily="49" charset="-122"/>
                  <a:cs typeface="经典综艺体简" pitchFamily="49" charset="-122"/>
                </a:rPr>
                <a:t>购车</a:t>
              </a:r>
              <a:endParaRPr lang="zh-CN" altLang="en-US" dirty="0">
                <a:solidFill>
                  <a:schemeClr val="tx1">
                    <a:lumMod val="65000"/>
                    <a:lumOff val="35000"/>
                  </a:schemeClr>
                </a:solidFill>
                <a:latin typeface="经典综艺体简" pitchFamily="49" charset="-122"/>
                <a:ea typeface="经典综艺体简" pitchFamily="49" charset="-122"/>
                <a:cs typeface="经典综艺体简" pitchFamily="49" charset="-122"/>
              </a:endParaRPr>
            </a:p>
          </p:txBody>
        </p:sp>
        <p:sp>
          <p:nvSpPr>
            <p:cNvPr id="15" name="矩形 14"/>
            <p:cNvSpPr/>
            <p:nvPr/>
          </p:nvSpPr>
          <p:spPr>
            <a:xfrm>
              <a:off x="5568950" y="3194124"/>
              <a:ext cx="646113" cy="369888"/>
            </a:xfrm>
            <a:prstGeom prst="rect">
              <a:avLst/>
            </a:prstGeom>
          </p:spPr>
          <p:txBody>
            <a:bodyPr wrap="none">
              <a:spAutoFit/>
            </a:bodyPr>
            <a:lstStyle/>
            <a:p>
              <a:pPr>
                <a:defRPr/>
              </a:pPr>
              <a:r>
                <a:rPr lang="zh-CN" altLang="en-US" b="1" dirty="0">
                  <a:solidFill>
                    <a:schemeClr val="tx1">
                      <a:lumMod val="65000"/>
                      <a:lumOff val="35000"/>
                    </a:schemeClr>
                  </a:solidFill>
                  <a:latin typeface="经典综艺体简" pitchFamily="49" charset="-122"/>
                  <a:ea typeface="经典综艺体简" pitchFamily="49" charset="-122"/>
                  <a:cs typeface="经典综艺体简" pitchFamily="49" charset="-122"/>
                </a:rPr>
                <a:t>用车</a:t>
              </a:r>
              <a:endParaRPr lang="zh-CN" altLang="en-US" dirty="0">
                <a:solidFill>
                  <a:schemeClr val="tx1">
                    <a:lumMod val="65000"/>
                    <a:lumOff val="35000"/>
                  </a:schemeClr>
                </a:solidFill>
                <a:latin typeface="经典综艺体简" pitchFamily="49" charset="-122"/>
                <a:ea typeface="经典综艺体简" pitchFamily="49" charset="-122"/>
                <a:cs typeface="经典综艺体简" pitchFamily="49" charset="-122"/>
              </a:endParaRPr>
            </a:p>
          </p:txBody>
        </p:sp>
        <p:cxnSp>
          <p:nvCxnSpPr>
            <p:cNvPr id="19" name="直接连接符 18"/>
            <p:cNvCxnSpPr/>
            <p:nvPr/>
          </p:nvCxnSpPr>
          <p:spPr>
            <a:xfrm rot="16200000" flipH="1">
              <a:off x="1531144" y="3487018"/>
              <a:ext cx="249238" cy="165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5400000" flipH="1" flipV="1">
              <a:off x="1364456" y="3236193"/>
              <a:ext cx="415925"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rot="5400000" flipH="1" flipV="1">
              <a:off x="1531938" y="2736924"/>
              <a:ext cx="331788" cy="249237"/>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直接箭头连接符 32"/>
            <p:cNvCxnSpPr/>
            <p:nvPr/>
          </p:nvCxnSpPr>
          <p:spPr>
            <a:xfrm>
              <a:off x="1822450" y="2695649"/>
              <a:ext cx="415925"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2155825" y="2528962"/>
              <a:ext cx="901700" cy="307975"/>
            </a:xfrm>
            <a:prstGeom prst="rect">
              <a:avLst/>
            </a:prstGeom>
          </p:spPr>
          <p:txBody>
            <a:bodyPr wrap="none">
              <a:spAutoFit/>
            </a:bodyPr>
            <a:lstStyle/>
            <a:p>
              <a:pPr>
                <a:defRPr/>
              </a:pPr>
              <a:r>
                <a:rPr lang="zh-CN" altLang="en-US" sz="1400" b="1" dirty="0">
                  <a:solidFill>
                    <a:schemeClr val="accent1">
                      <a:lumMod val="75000"/>
                    </a:schemeClr>
                  </a:solidFill>
                  <a:latin typeface="微软雅黑" pitchFamily="34" charset="-122"/>
                  <a:ea typeface="微软雅黑" pitchFamily="34" charset="-122"/>
                </a:rPr>
                <a:t>要做啥？</a:t>
              </a:r>
            </a:p>
          </p:txBody>
        </p:sp>
        <p:cxnSp>
          <p:nvCxnSpPr>
            <p:cNvPr id="35" name="直接连接符 34"/>
            <p:cNvCxnSpPr/>
            <p:nvPr/>
          </p:nvCxnSpPr>
          <p:spPr>
            <a:xfrm rot="5400000" flipH="1" flipV="1">
              <a:off x="4028281" y="2153518"/>
              <a:ext cx="250825"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5400000" flipH="1" flipV="1">
              <a:off x="4111625" y="1820937"/>
              <a:ext cx="249237" cy="1666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a:off x="4319588" y="1779662"/>
              <a:ext cx="333375"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4652963" y="1627261"/>
              <a:ext cx="903288" cy="307975"/>
            </a:xfrm>
            <a:prstGeom prst="rect">
              <a:avLst/>
            </a:prstGeom>
          </p:spPr>
          <p:txBody>
            <a:bodyPr wrap="none">
              <a:spAutoFit/>
            </a:bodyPr>
            <a:lstStyle/>
            <a:p>
              <a:pPr>
                <a:defRPr/>
              </a:pPr>
              <a:r>
                <a:rPr lang="zh-CN" altLang="en-US" sz="1400" b="1" dirty="0">
                  <a:solidFill>
                    <a:schemeClr val="accent1">
                      <a:lumMod val="75000"/>
                    </a:schemeClr>
                  </a:solidFill>
                  <a:latin typeface="微软雅黑" pitchFamily="34" charset="-122"/>
                  <a:ea typeface="微软雅黑" pitchFamily="34" charset="-122"/>
                </a:rPr>
                <a:t>能有啥？</a:t>
              </a:r>
            </a:p>
          </p:txBody>
        </p:sp>
        <p:cxnSp>
          <p:nvCxnSpPr>
            <p:cNvPr id="44" name="直接连接符 43"/>
            <p:cNvCxnSpPr/>
            <p:nvPr/>
          </p:nvCxnSpPr>
          <p:spPr>
            <a:xfrm rot="5400000" flipH="1" flipV="1">
              <a:off x="5693569" y="3012356"/>
              <a:ext cx="250825"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5400000" flipH="1" flipV="1">
              <a:off x="5776119" y="2678981"/>
              <a:ext cx="250825" cy="166687"/>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直接箭头连接符 45"/>
            <p:cNvCxnSpPr/>
            <p:nvPr/>
          </p:nvCxnSpPr>
          <p:spPr>
            <a:xfrm>
              <a:off x="5984875" y="2636912"/>
              <a:ext cx="333375"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6234113" y="2444824"/>
              <a:ext cx="903287" cy="307975"/>
            </a:xfrm>
            <a:prstGeom prst="rect">
              <a:avLst/>
            </a:prstGeom>
          </p:spPr>
          <p:txBody>
            <a:bodyPr wrap="none">
              <a:spAutoFit/>
            </a:bodyPr>
            <a:lstStyle/>
            <a:p>
              <a:pPr>
                <a:defRPr/>
              </a:pPr>
              <a:r>
                <a:rPr lang="zh-CN" altLang="en-US" sz="1400" b="1" dirty="0">
                  <a:solidFill>
                    <a:schemeClr val="accent1">
                      <a:lumMod val="75000"/>
                    </a:schemeClr>
                  </a:solidFill>
                  <a:latin typeface="微软雅黑" pitchFamily="34" charset="-122"/>
                  <a:ea typeface="微软雅黑" pitchFamily="34" charset="-122"/>
                </a:rPr>
                <a:t>服务啥？</a:t>
              </a:r>
            </a:p>
          </p:txBody>
        </p:sp>
        <p:pic>
          <p:nvPicPr>
            <p:cNvPr id="2070" name="Picture 10" descr="C:\Users\Administrator\Desktop\1386763871545_zcool.com.cn\01 [转换].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28813" y="3648149"/>
              <a:ext cx="1225550"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11" descr="C:\Users\Administrator\Desktop\1364395020550_zcool.com.cn\购物车\content(21) [转换].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4750" y="2755974"/>
              <a:ext cx="992188"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12" descr="C:\Users\Administrator\Desktop\1305303212447_zcool.com.cn\content(21) [转换].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43563" y="3613224"/>
              <a:ext cx="714375" cy="99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 name="TextBox 25"/>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移动</a:t>
            </a:r>
            <a:endParaRPr lang="zh-CN" altLang="en-US" sz="2000" b="1" dirty="0">
              <a:solidFill>
                <a:schemeClr val="bg1"/>
              </a:solidFill>
            </a:endParaRPr>
          </a:p>
        </p:txBody>
      </p:sp>
    </p:spTree>
    <p:extLst>
      <p:ext uri="{BB962C8B-B14F-4D97-AF65-F5344CB8AC3E}">
        <p14:creationId xmlns:p14="http://schemas.microsoft.com/office/powerpoint/2010/main" val="377546078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431961" y="1330936"/>
            <a:ext cx="4695783" cy="3185030"/>
            <a:chOff x="1431961" y="1330936"/>
            <a:chExt cx="2591567" cy="1757794"/>
          </a:xfrm>
        </p:grpSpPr>
        <p:grpSp>
          <p:nvGrpSpPr>
            <p:cNvPr id="17" name="组 1"/>
            <p:cNvGrpSpPr/>
            <p:nvPr/>
          </p:nvGrpSpPr>
          <p:grpSpPr>
            <a:xfrm>
              <a:off x="1431961" y="1330936"/>
              <a:ext cx="2591567" cy="1756603"/>
              <a:chOff x="3932626" y="2872688"/>
              <a:chExt cx="4660072" cy="2351781"/>
            </a:xfrm>
          </p:grpSpPr>
          <p:sp>
            <p:nvSpPr>
              <p:cNvPr id="22" name="矩形 21"/>
              <p:cNvSpPr/>
              <p:nvPr/>
            </p:nvSpPr>
            <p:spPr>
              <a:xfrm>
                <a:off x="3932626" y="2872688"/>
                <a:ext cx="576263" cy="427037"/>
              </a:xfrm>
              <a:prstGeom prst="rect">
                <a:avLst/>
              </a:prstGeom>
              <a:solidFill>
                <a:srgbClr val="93CDDD"/>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a:defRPr/>
                </a:pPr>
                <a:r>
                  <a:rPr kumimoji="1" lang="en-US" altLang="zh-CN"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rPr>
                  <a:t>1</a:t>
                </a:r>
                <a:endParaRPr kumimoji="1" lang="zh-CN" altLang="en-US"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endParaRPr>
              </a:p>
            </p:txBody>
          </p:sp>
          <p:sp>
            <p:nvSpPr>
              <p:cNvPr id="23" name="矩形 22"/>
              <p:cNvSpPr/>
              <p:nvPr/>
            </p:nvSpPr>
            <p:spPr>
              <a:xfrm>
                <a:off x="3932626" y="3544676"/>
                <a:ext cx="576263" cy="427037"/>
              </a:xfrm>
              <a:prstGeom prst="rect">
                <a:avLst/>
              </a:prstGeom>
              <a:solidFill>
                <a:schemeClr val="accent5">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a:defRPr/>
                </a:pPr>
                <a:r>
                  <a:rPr kumimoji="1" lang="en-US" altLang="zh-CN"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rPr>
                  <a:t>2</a:t>
                </a:r>
                <a:endParaRPr kumimoji="1" lang="zh-CN" altLang="en-US"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endParaRPr>
              </a:p>
            </p:txBody>
          </p:sp>
          <p:sp>
            <p:nvSpPr>
              <p:cNvPr id="24" name="矩形 23"/>
              <p:cNvSpPr/>
              <p:nvPr/>
            </p:nvSpPr>
            <p:spPr>
              <a:xfrm>
                <a:off x="3943738" y="4151617"/>
                <a:ext cx="576262" cy="427037"/>
              </a:xfrm>
              <a:prstGeom prst="rect">
                <a:avLst/>
              </a:prstGeom>
              <a:solidFill>
                <a:schemeClr val="accent5">
                  <a:lumMod val="60000"/>
                  <a:lumOff val="40000"/>
                </a:schemeClr>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a:defRPr/>
                </a:pPr>
                <a:r>
                  <a:rPr kumimoji="1" lang="en-US" altLang="zh-CN"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rPr>
                  <a:t>3</a:t>
                </a:r>
                <a:endParaRPr kumimoji="1" lang="zh-CN" altLang="en-US"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endParaRPr>
              </a:p>
            </p:txBody>
          </p:sp>
          <p:sp>
            <p:nvSpPr>
              <p:cNvPr id="25" name="矩形 24"/>
              <p:cNvSpPr/>
              <p:nvPr/>
            </p:nvSpPr>
            <p:spPr>
              <a:xfrm>
                <a:off x="3950089" y="4797432"/>
                <a:ext cx="574675" cy="427037"/>
              </a:xfrm>
              <a:prstGeom prst="rect">
                <a:avLst/>
              </a:prstGeom>
              <a:solidFill>
                <a:schemeClr val="accent1">
                  <a:lumMod val="75000"/>
                </a:schemeClr>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a:defRPr/>
                </a:pPr>
                <a:r>
                  <a:rPr kumimoji="1" lang="en-US" altLang="zh-CN"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rPr>
                  <a:t>4</a:t>
                </a:r>
                <a:endParaRPr kumimoji="1" lang="zh-CN" altLang="en-US" sz="1400" b="1" dirty="0">
                  <a:solidFill>
                    <a:schemeClr val="bg1"/>
                  </a:solidFill>
                  <a:effectLst>
                    <a:outerShdw blurRad="50800" dist="38100" dir="2700000" algn="tl" rotWithShape="0">
                      <a:prstClr val="black">
                        <a:alpha val="40000"/>
                      </a:prstClr>
                    </a:outerShdw>
                  </a:effectLst>
                  <a:latin typeface="Bodoni MT Black" pitchFamily="18" charset="0"/>
                  <a:ea typeface="微软雅黑"/>
                  <a:cs typeface="Aharoni" pitchFamily="2" charset="-79"/>
                </a:endParaRPr>
              </a:p>
            </p:txBody>
          </p:sp>
          <p:sp>
            <p:nvSpPr>
              <p:cNvPr id="26" name="矩形 25"/>
              <p:cNvSpPr/>
              <p:nvPr/>
            </p:nvSpPr>
            <p:spPr>
              <a:xfrm>
                <a:off x="4679116" y="2989868"/>
                <a:ext cx="3621067" cy="227412"/>
              </a:xfrm>
              <a:prstGeom prst="rect">
                <a:avLst/>
              </a:prstGeom>
              <a:ln>
                <a:noFill/>
              </a:ln>
            </p:spPr>
            <p:txBody>
              <a:bodyPr wrap="square" anchor="ctr">
                <a:spAutoFit/>
              </a:bodyPr>
              <a:lstStyle/>
              <a:p>
                <a:pPr>
                  <a:defRPr/>
                </a:pPr>
                <a:r>
                  <a:rPr lang="zh-CN" altLang="en-US" sz="1400" b="1" dirty="0" smtClean="0">
                    <a:solidFill>
                      <a:srgbClr val="93CDDD"/>
                    </a:solidFill>
                    <a:latin typeface="微软雅黑" pitchFamily="34" charset="-122"/>
                    <a:ea typeface="微软雅黑" pitchFamily="34" charset="-122"/>
                  </a:rPr>
                  <a:t>一枝独秀也要百花齐放</a:t>
                </a:r>
                <a:r>
                  <a:rPr lang="en-US" altLang="zh-CN" sz="1400" b="1" dirty="0" smtClean="0">
                    <a:solidFill>
                      <a:srgbClr val="93CDDD"/>
                    </a:solidFill>
                    <a:latin typeface="微软雅黑" pitchFamily="34" charset="-122"/>
                    <a:ea typeface="微软雅黑" pitchFamily="34" charset="-122"/>
                  </a:rPr>
                  <a:t>—</a:t>
                </a:r>
                <a:r>
                  <a:rPr lang="zh-CN" altLang="en-US" sz="1400" b="1" dirty="0" smtClean="0">
                    <a:solidFill>
                      <a:srgbClr val="93CDDD"/>
                    </a:solidFill>
                    <a:latin typeface="微软雅黑" pitchFamily="34" charset="-122"/>
                    <a:ea typeface="微软雅黑" pitchFamily="34" charset="-122"/>
                  </a:rPr>
                  <a:t>团队</a:t>
                </a:r>
                <a:endParaRPr lang="zh-CN" altLang="zh-CN" sz="1400" b="1" dirty="0">
                  <a:solidFill>
                    <a:srgbClr val="93CDDD"/>
                  </a:solidFill>
                  <a:latin typeface="微软雅黑" pitchFamily="34" charset="-122"/>
                  <a:ea typeface="微软雅黑" pitchFamily="34" charset="-122"/>
                </a:endParaRPr>
              </a:p>
            </p:txBody>
          </p:sp>
          <p:sp>
            <p:nvSpPr>
              <p:cNvPr id="27" name="矩形 26"/>
              <p:cNvSpPr/>
              <p:nvPr/>
            </p:nvSpPr>
            <p:spPr>
              <a:xfrm>
                <a:off x="4703371" y="3609337"/>
                <a:ext cx="3375497" cy="227412"/>
              </a:xfrm>
              <a:prstGeom prst="rect">
                <a:avLst/>
              </a:prstGeom>
              <a:ln>
                <a:noFill/>
              </a:ln>
            </p:spPr>
            <p:txBody>
              <a:bodyPr wrap="square" anchor="ctr">
                <a:spAutoFit/>
              </a:bodyPr>
              <a:lstStyle/>
              <a:p>
                <a:pPr>
                  <a:defRPr/>
                </a:pPr>
                <a:r>
                  <a:rPr lang="zh-CN" altLang="en-US" sz="1400" b="1" dirty="0" smtClean="0">
                    <a:solidFill>
                      <a:schemeClr val="accent5">
                        <a:lumMod val="60000"/>
                        <a:lumOff val="40000"/>
                      </a:schemeClr>
                    </a:solidFill>
                    <a:latin typeface="微软雅黑" pitchFamily="34" charset="-122"/>
                    <a:ea typeface="微软雅黑" pitchFamily="34" charset="-122"/>
                  </a:rPr>
                  <a:t>坚定踏实走好每一步</a:t>
                </a:r>
                <a:r>
                  <a:rPr lang="en-US" altLang="zh-CN" sz="1400" b="1" dirty="0" smtClean="0">
                    <a:solidFill>
                      <a:schemeClr val="accent5">
                        <a:lumMod val="60000"/>
                        <a:lumOff val="40000"/>
                      </a:schemeClr>
                    </a:solidFill>
                    <a:latin typeface="微软雅黑" pitchFamily="34" charset="-122"/>
                    <a:ea typeface="微软雅黑" pitchFamily="34" charset="-122"/>
                  </a:rPr>
                  <a:t>—</a:t>
                </a:r>
                <a:r>
                  <a:rPr lang="zh-CN" altLang="en-US" sz="1400" b="1" dirty="0" smtClean="0">
                    <a:solidFill>
                      <a:schemeClr val="accent5">
                        <a:lumMod val="60000"/>
                        <a:lumOff val="40000"/>
                      </a:schemeClr>
                    </a:solidFill>
                    <a:latin typeface="微软雅黑" pitchFamily="34" charset="-122"/>
                    <a:ea typeface="微软雅黑" pitchFamily="34" charset="-122"/>
                  </a:rPr>
                  <a:t>历程</a:t>
                </a:r>
                <a:endParaRPr lang="zh-CN" altLang="zh-CN" sz="1400" b="1" dirty="0">
                  <a:solidFill>
                    <a:schemeClr val="accent5">
                      <a:lumMod val="60000"/>
                      <a:lumOff val="40000"/>
                    </a:schemeClr>
                  </a:solidFill>
                  <a:latin typeface="微软雅黑" pitchFamily="34" charset="-122"/>
                  <a:ea typeface="微软雅黑" pitchFamily="34" charset="-122"/>
                </a:endParaRPr>
              </a:p>
            </p:txBody>
          </p:sp>
          <p:sp>
            <p:nvSpPr>
              <p:cNvPr id="28" name="矩形 27"/>
              <p:cNvSpPr/>
              <p:nvPr/>
            </p:nvSpPr>
            <p:spPr>
              <a:xfrm>
                <a:off x="4703371" y="4227618"/>
                <a:ext cx="3889327" cy="227412"/>
              </a:xfrm>
              <a:prstGeom prst="rect">
                <a:avLst/>
              </a:prstGeom>
              <a:ln>
                <a:noFill/>
              </a:ln>
            </p:spPr>
            <p:txBody>
              <a:bodyPr wrap="square" anchor="ctr">
                <a:spAutoFit/>
              </a:bodyPr>
              <a:lstStyle/>
              <a:p>
                <a:pPr>
                  <a:defRPr/>
                </a:pPr>
                <a:r>
                  <a:rPr lang="zh-CN" altLang="en-US" sz="1400" b="1" dirty="0" smtClean="0">
                    <a:solidFill>
                      <a:schemeClr val="accent5">
                        <a:lumMod val="60000"/>
                        <a:lumOff val="40000"/>
                      </a:schemeClr>
                    </a:solidFill>
                    <a:latin typeface="微软雅黑" pitchFamily="34" charset="-122"/>
                    <a:ea typeface="微软雅黑" pitchFamily="34" charset="-122"/>
                  </a:rPr>
                  <a:t>每颗螺丝钉都不可或缺</a:t>
                </a:r>
                <a:r>
                  <a:rPr lang="en-US" altLang="zh-CN" sz="1400" b="1" dirty="0" smtClean="0">
                    <a:solidFill>
                      <a:schemeClr val="accent5">
                        <a:lumMod val="60000"/>
                        <a:lumOff val="40000"/>
                      </a:schemeClr>
                    </a:solidFill>
                    <a:latin typeface="微软雅黑" pitchFamily="34" charset="-122"/>
                    <a:ea typeface="微软雅黑" pitchFamily="34" charset="-122"/>
                  </a:rPr>
                  <a:t>—</a:t>
                </a:r>
                <a:r>
                  <a:rPr lang="zh-CN" altLang="en-US" sz="1400" b="1" dirty="0" smtClean="0">
                    <a:solidFill>
                      <a:schemeClr val="accent5">
                        <a:lumMod val="60000"/>
                        <a:lumOff val="40000"/>
                      </a:schemeClr>
                    </a:solidFill>
                    <a:latin typeface="微软雅黑" pitchFamily="34" charset="-122"/>
                    <a:ea typeface="微软雅黑" pitchFamily="34" charset="-122"/>
                  </a:rPr>
                  <a:t>架构</a:t>
                </a:r>
                <a:endParaRPr lang="zh-CN" altLang="zh-CN" sz="1400" b="1" dirty="0" smtClean="0">
                  <a:solidFill>
                    <a:schemeClr val="accent5">
                      <a:lumMod val="60000"/>
                      <a:lumOff val="40000"/>
                    </a:schemeClr>
                  </a:solidFill>
                  <a:latin typeface="微软雅黑" pitchFamily="34" charset="-122"/>
                  <a:ea typeface="微软雅黑" pitchFamily="34" charset="-122"/>
                </a:endParaRPr>
              </a:p>
            </p:txBody>
          </p:sp>
          <p:sp>
            <p:nvSpPr>
              <p:cNvPr id="29" name="矩形 28"/>
              <p:cNvSpPr/>
              <p:nvPr/>
            </p:nvSpPr>
            <p:spPr>
              <a:xfrm>
                <a:off x="4703371" y="4825532"/>
                <a:ext cx="3889327" cy="272894"/>
              </a:xfrm>
              <a:prstGeom prst="rect">
                <a:avLst/>
              </a:prstGeom>
              <a:ln>
                <a:noFill/>
              </a:ln>
            </p:spPr>
            <p:txBody>
              <a:bodyPr wrap="square" anchor="ctr">
                <a:spAutoFit/>
              </a:bodyPr>
              <a:lstStyle/>
              <a:p>
                <a:pPr>
                  <a:defRPr/>
                </a:pPr>
                <a:r>
                  <a:rPr lang="zh-CN" altLang="en-US" b="1" dirty="0" smtClean="0">
                    <a:solidFill>
                      <a:srgbClr val="376092"/>
                    </a:solidFill>
                    <a:latin typeface="微软雅黑" pitchFamily="34" charset="-122"/>
                    <a:ea typeface="微软雅黑" pitchFamily="34" charset="-122"/>
                  </a:rPr>
                  <a:t>盈利也是成功的一种标志</a:t>
                </a:r>
                <a:r>
                  <a:rPr lang="en-US" altLang="zh-CN" b="1" dirty="0" smtClean="0">
                    <a:solidFill>
                      <a:srgbClr val="376092"/>
                    </a:solidFill>
                    <a:latin typeface="微软雅黑" pitchFamily="34" charset="-122"/>
                    <a:ea typeface="微软雅黑" pitchFamily="34" charset="-122"/>
                  </a:rPr>
                  <a:t>—</a:t>
                </a:r>
                <a:r>
                  <a:rPr lang="zh-CN" altLang="en-US" b="1" dirty="0" smtClean="0">
                    <a:solidFill>
                      <a:srgbClr val="376092"/>
                    </a:solidFill>
                    <a:latin typeface="微软雅黑" pitchFamily="34" charset="-122"/>
                    <a:ea typeface="微软雅黑" pitchFamily="34" charset="-122"/>
                  </a:rPr>
                  <a:t>盈利模式</a:t>
                </a:r>
                <a:endParaRPr lang="zh-CN" altLang="zh-CN" b="1" dirty="0" smtClean="0">
                  <a:solidFill>
                    <a:srgbClr val="376092"/>
                  </a:solidFill>
                  <a:latin typeface="微软雅黑" pitchFamily="34" charset="-122"/>
                  <a:ea typeface="微软雅黑" pitchFamily="34" charset="-122"/>
                </a:endParaRPr>
              </a:p>
            </p:txBody>
          </p:sp>
        </p:grpSp>
        <p:sp>
          <p:nvSpPr>
            <p:cNvPr id="18" name="直接连接符 26"/>
            <p:cNvSpPr>
              <a:spLocks noChangeShapeType="1"/>
            </p:cNvSpPr>
            <p:nvPr/>
          </p:nvSpPr>
          <p:spPr bwMode="auto">
            <a:xfrm>
              <a:off x="1847100" y="1658780"/>
              <a:ext cx="2160000" cy="1190"/>
            </a:xfrm>
            <a:prstGeom prst="line">
              <a:avLst/>
            </a:prstGeom>
            <a:noFill/>
            <a:ln w="9525" cap="flat" cmpd="sng">
              <a:noFill/>
              <a:prstDash val="sysDash"/>
              <a:round/>
              <a:headEnd/>
              <a:tailEnd/>
            </a:ln>
            <a:extLst>
              <a:ext uri="{909E8E84-426E-40DD-AFC4-6F175D3DCCD1}">
                <a14:hiddenFill xmlns:a14="http://schemas.microsoft.com/office/drawing/2010/main">
                  <a:noFill/>
                </a14:hiddenFill>
              </a:ext>
            </a:extLst>
          </p:spPr>
          <p:txBody>
            <a:bodyPr lIns="91440" tIns="45720" rIns="91440" bIns="45720"/>
            <a:lstStyle/>
            <a:p>
              <a:endParaRPr lang="zh-CN" altLang="en-US">
                <a:latin typeface="微软雅黑" pitchFamily="34" charset="-122"/>
                <a:ea typeface="微软雅黑" pitchFamily="34" charset="-122"/>
              </a:endParaRPr>
            </a:p>
          </p:txBody>
        </p:sp>
        <p:sp>
          <p:nvSpPr>
            <p:cNvPr id="19" name="直接连接符 26"/>
            <p:cNvSpPr>
              <a:spLocks noChangeShapeType="1"/>
            </p:cNvSpPr>
            <p:nvPr/>
          </p:nvSpPr>
          <p:spPr bwMode="auto">
            <a:xfrm>
              <a:off x="1847100" y="2158847"/>
              <a:ext cx="2160000" cy="1190"/>
            </a:xfrm>
            <a:prstGeom prst="line">
              <a:avLst/>
            </a:prstGeom>
            <a:noFill/>
            <a:ln w="9525" cap="flat" cmpd="sng">
              <a:noFill/>
              <a:prstDash val="sysDash"/>
              <a:round/>
              <a:headEnd/>
              <a:tailEnd/>
            </a:ln>
            <a:extLst>
              <a:ext uri="{909E8E84-426E-40DD-AFC4-6F175D3DCCD1}">
                <a14:hiddenFill xmlns:a14="http://schemas.microsoft.com/office/drawing/2010/main">
                  <a:noFill/>
                </a14:hiddenFill>
              </a:ext>
            </a:extLst>
          </p:spPr>
          <p:txBody>
            <a:bodyPr lIns="91440" tIns="45720" rIns="91440" bIns="45720"/>
            <a:lstStyle/>
            <a:p>
              <a:endParaRPr lang="zh-CN" altLang="en-US">
                <a:latin typeface="微软雅黑" pitchFamily="34" charset="-122"/>
                <a:ea typeface="微软雅黑" pitchFamily="34" charset="-122"/>
              </a:endParaRPr>
            </a:p>
          </p:txBody>
        </p:sp>
        <p:sp>
          <p:nvSpPr>
            <p:cNvPr id="20" name="直接连接符 26"/>
            <p:cNvSpPr>
              <a:spLocks noChangeShapeType="1"/>
            </p:cNvSpPr>
            <p:nvPr/>
          </p:nvSpPr>
          <p:spPr bwMode="auto">
            <a:xfrm>
              <a:off x="1860588" y="2658912"/>
              <a:ext cx="2160000" cy="1190"/>
            </a:xfrm>
            <a:prstGeom prst="line">
              <a:avLst/>
            </a:prstGeom>
            <a:noFill/>
            <a:ln w="9525" cap="flat" cmpd="sng">
              <a:noFill/>
              <a:prstDash val="sysDash"/>
              <a:round/>
              <a:headEnd/>
              <a:tailEnd/>
            </a:ln>
            <a:extLst>
              <a:ext uri="{909E8E84-426E-40DD-AFC4-6F175D3DCCD1}">
                <a14:hiddenFill xmlns:a14="http://schemas.microsoft.com/office/drawing/2010/main">
                  <a:noFill/>
                </a14:hiddenFill>
              </a:ext>
            </a:extLst>
          </p:spPr>
          <p:txBody>
            <a:bodyPr lIns="91440" tIns="45720" rIns="91440" bIns="45720"/>
            <a:lstStyle/>
            <a:p>
              <a:endParaRPr lang="zh-CN" altLang="en-US">
                <a:latin typeface="微软雅黑" pitchFamily="34" charset="-122"/>
                <a:ea typeface="微软雅黑" pitchFamily="34" charset="-122"/>
              </a:endParaRPr>
            </a:p>
          </p:txBody>
        </p:sp>
        <p:sp>
          <p:nvSpPr>
            <p:cNvPr id="21" name="直接连接符 26"/>
            <p:cNvSpPr>
              <a:spLocks noChangeShapeType="1"/>
            </p:cNvSpPr>
            <p:nvPr/>
          </p:nvSpPr>
          <p:spPr bwMode="auto">
            <a:xfrm>
              <a:off x="1860588" y="3087540"/>
              <a:ext cx="2160000" cy="1190"/>
            </a:xfrm>
            <a:prstGeom prst="line">
              <a:avLst/>
            </a:prstGeom>
            <a:noFill/>
            <a:ln w="9525" cap="flat" cmpd="sng">
              <a:noFill/>
              <a:prstDash val="sysDash"/>
              <a:round/>
              <a:headEnd/>
              <a:tailEnd/>
            </a:ln>
            <a:extLst>
              <a:ext uri="{909E8E84-426E-40DD-AFC4-6F175D3DCCD1}">
                <a14:hiddenFill xmlns:a14="http://schemas.microsoft.com/office/drawing/2010/main">
                  <a:noFill/>
                </a14:hiddenFill>
              </a:ext>
            </a:extLst>
          </p:spPr>
          <p:txBody>
            <a:bodyPr lIns="91440" tIns="45720" rIns="91440" bIns="45720"/>
            <a:lstStyle/>
            <a:p>
              <a:endParaRPr lang="zh-CN" altLang="en-US">
                <a:latin typeface="微软雅黑" pitchFamily="34" charset="-122"/>
                <a:ea typeface="微软雅黑" pitchFamily="34" charset="-122"/>
              </a:endParaRPr>
            </a:p>
          </p:txBody>
        </p:sp>
      </p:grpSp>
    </p:spTree>
    <p:extLst>
      <p:ext uri="{BB962C8B-B14F-4D97-AF65-F5344CB8AC3E}">
        <p14:creationId xmlns:p14="http://schemas.microsoft.com/office/powerpoint/2010/main" val="143897560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extLst>
              <p:ext uri="{D42A27DB-BD31-4B8C-83A1-F6EECF244321}">
                <p14:modId xmlns:p14="http://schemas.microsoft.com/office/powerpoint/2010/main" val="1249542107"/>
              </p:ext>
            </p:extLst>
          </p:nvPr>
        </p:nvGraphicFramePr>
        <p:xfrm>
          <a:off x="1010316" y="1768464"/>
          <a:ext cx="7306100" cy="3179549"/>
        </p:xfrm>
        <a:graphic>
          <a:graphicData uri="http://schemas.openxmlformats.org/drawingml/2006/chart">
            <c:chart xmlns:c="http://schemas.openxmlformats.org/drawingml/2006/chart" xmlns:r="http://schemas.openxmlformats.org/officeDocument/2006/relationships" r:id="rId2"/>
          </a:graphicData>
        </a:graphic>
      </p:graphicFrame>
      <p:sp>
        <p:nvSpPr>
          <p:cNvPr id="3" name="矩形 2"/>
          <p:cNvSpPr/>
          <p:nvPr/>
        </p:nvSpPr>
        <p:spPr>
          <a:xfrm>
            <a:off x="144016" y="843558"/>
            <a:ext cx="8820472" cy="499624"/>
          </a:xfrm>
          <a:prstGeom prst="rect">
            <a:avLst/>
          </a:prstGeom>
          <a:noFill/>
        </p:spPr>
        <p:txBody>
          <a:bodyPr wrap="square">
            <a:spAutoFit/>
          </a:bodyPr>
          <a:lstStyle/>
          <a:p>
            <a:pPr fontAlgn="auto">
              <a:lnSpc>
                <a:spcPct val="150000"/>
              </a:lnSpc>
              <a:spcBef>
                <a:spcPts val="0"/>
              </a:spcBef>
              <a:spcAft>
                <a:spcPts val="0"/>
              </a:spcAft>
              <a:defRPr/>
            </a:pPr>
            <a:r>
              <a:rPr lang="zh-CN" altLang="en-US" sz="2000" b="1" dirty="0">
                <a:solidFill>
                  <a:srgbClr val="C0504D"/>
                </a:solidFill>
                <a:latin typeface="微软雅黑" pitchFamily="34" charset="-122"/>
                <a:ea typeface="微软雅黑" pitchFamily="34" charset="-122"/>
              </a:rPr>
              <a:t>经过几年积累，目前车讯已形成四大赢利</a:t>
            </a:r>
            <a:r>
              <a:rPr lang="zh-CN" altLang="en-US" sz="2000" b="1" dirty="0" smtClean="0">
                <a:solidFill>
                  <a:srgbClr val="C0504D"/>
                </a:solidFill>
                <a:latin typeface="微软雅黑" pitchFamily="34" charset="-122"/>
                <a:ea typeface="微软雅黑" pitchFamily="34" charset="-122"/>
              </a:rPr>
              <a:t>点</a:t>
            </a:r>
            <a:endParaRPr lang="zh-CN" altLang="en-US" sz="2000" b="1" dirty="0">
              <a:solidFill>
                <a:srgbClr val="C0504D"/>
              </a:solidFill>
              <a:latin typeface="微软雅黑" pitchFamily="34" charset="-122"/>
              <a:ea typeface="微软雅黑" pitchFamily="34" charset="-122"/>
            </a:endParaRPr>
          </a:p>
        </p:txBody>
      </p:sp>
      <p:sp>
        <p:nvSpPr>
          <p:cNvPr id="6" name="矩形 5"/>
          <p:cNvSpPr/>
          <p:nvPr/>
        </p:nvSpPr>
        <p:spPr>
          <a:xfrm>
            <a:off x="1547664" y="1380132"/>
            <a:ext cx="5688632" cy="307777"/>
          </a:xfrm>
          <a:prstGeom prst="rect">
            <a:avLst/>
          </a:prstGeom>
        </p:spPr>
        <p:txBody>
          <a:bodyPr wrap="square">
            <a:spAutoFit/>
          </a:bodyPr>
          <a:lstStyle/>
          <a:p>
            <a:pPr algn="ctr"/>
            <a:r>
              <a:rPr lang="zh-CN" altLang="en-US" sz="1400" b="1" dirty="0" smtClean="0">
                <a:solidFill>
                  <a:schemeClr val="tx2"/>
                </a:solidFill>
                <a:latin typeface="微软雅黑" pitchFamily="34" charset="-122"/>
                <a:ea typeface="微软雅黑" pitchFamily="34" charset="-122"/>
              </a:rPr>
              <a:t>移动端、车讯认证等新赢利点，正快速成长</a:t>
            </a:r>
            <a:endParaRPr lang="zh-CN" altLang="en-US" sz="1400" b="1" dirty="0">
              <a:solidFill>
                <a:schemeClr val="tx2"/>
              </a:solidFill>
              <a:latin typeface="微软雅黑" pitchFamily="34" charset="-122"/>
              <a:ea typeface="微软雅黑" pitchFamily="34" charset="-122"/>
            </a:endParaRPr>
          </a:p>
        </p:txBody>
      </p:sp>
      <p:sp>
        <p:nvSpPr>
          <p:cNvPr id="8" name="TextBox 7"/>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盈利</a:t>
            </a:r>
            <a:endParaRPr lang="zh-CN" altLang="en-US" sz="2000" b="1" dirty="0">
              <a:solidFill>
                <a:schemeClr val="bg1"/>
              </a:solidFill>
            </a:endParaRPr>
          </a:p>
        </p:txBody>
      </p:sp>
    </p:spTree>
    <p:extLst>
      <p:ext uri="{BB962C8B-B14F-4D97-AF65-F5344CB8AC3E}">
        <p14:creationId xmlns:p14="http://schemas.microsoft.com/office/powerpoint/2010/main" val="217054808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216024" y="843558"/>
            <a:ext cx="8820472" cy="499624"/>
          </a:xfrm>
          <a:prstGeom prst="rect">
            <a:avLst/>
          </a:prstGeom>
          <a:noFill/>
        </p:spPr>
        <p:txBody>
          <a:bodyPr wrap="square">
            <a:spAutoFit/>
          </a:bodyPr>
          <a:lstStyle/>
          <a:p>
            <a:pPr fontAlgn="auto">
              <a:lnSpc>
                <a:spcPct val="150000"/>
              </a:lnSpc>
              <a:spcBef>
                <a:spcPts val="0"/>
              </a:spcBef>
              <a:spcAft>
                <a:spcPts val="0"/>
              </a:spcAft>
              <a:defRPr/>
            </a:pPr>
            <a:r>
              <a:rPr lang="zh-CN" altLang="en-US" sz="2000" b="1" dirty="0">
                <a:solidFill>
                  <a:srgbClr val="C0504D"/>
                </a:solidFill>
                <a:latin typeface="微软雅黑" pitchFamily="34" charset="-122"/>
                <a:ea typeface="微软雅黑" pitchFamily="34" charset="-122"/>
              </a:rPr>
              <a:t>立体式的全价值链的，包括售前售中售后互动资讯</a:t>
            </a:r>
            <a:r>
              <a:rPr lang="zh-CN" altLang="en-US" sz="2000" b="1" dirty="0" smtClean="0">
                <a:solidFill>
                  <a:srgbClr val="C0504D"/>
                </a:solidFill>
                <a:latin typeface="微软雅黑" pitchFamily="34" charset="-122"/>
                <a:ea typeface="微软雅黑" pitchFamily="34" charset="-122"/>
              </a:rPr>
              <a:t>服务</a:t>
            </a:r>
            <a:endParaRPr lang="zh-CN" altLang="en-US" sz="2000" b="1" dirty="0">
              <a:solidFill>
                <a:srgbClr val="C0504D"/>
              </a:solidFill>
              <a:latin typeface="微软雅黑" pitchFamily="34" charset="-122"/>
              <a:ea typeface="微软雅黑" pitchFamily="34" charset="-122"/>
            </a:endParaRPr>
          </a:p>
        </p:txBody>
      </p:sp>
      <p:pic>
        <p:nvPicPr>
          <p:cNvPr id="4"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309485" y="2859782"/>
            <a:ext cx="2824802" cy="1650917"/>
          </a:xfrm>
          <a:prstGeom prst="rect">
            <a:avLst/>
          </a:prstGeom>
          <a:ln>
            <a:noFill/>
          </a:ln>
          <a:effectLst>
            <a:outerShdw blurRad="292100" dist="139700" dir="2700000" algn="tl" rotWithShape="0">
              <a:srgbClr val="333333">
                <a:alpha val="65000"/>
              </a:srgbClr>
            </a:outerShdw>
          </a:effectLst>
        </p:spPr>
      </p:pic>
      <p:sp>
        <p:nvSpPr>
          <p:cNvPr id="2" name="矩形 1"/>
          <p:cNvSpPr/>
          <p:nvPr/>
        </p:nvSpPr>
        <p:spPr>
          <a:xfrm>
            <a:off x="4031431" y="4624102"/>
            <a:ext cx="5112569" cy="461665"/>
          </a:xfrm>
          <a:prstGeom prst="rect">
            <a:avLst/>
          </a:prstGeom>
        </p:spPr>
        <p:txBody>
          <a:bodyPr wrap="square">
            <a:spAutoFit/>
          </a:bodyPr>
          <a:lstStyle/>
          <a:p>
            <a:pPr lvl="0"/>
            <a:r>
              <a:rPr lang="zh-CN" altLang="en-US" sz="1200" b="1" dirty="0">
                <a:solidFill>
                  <a:schemeClr val="accent1">
                    <a:lumMod val="75000"/>
                  </a:schemeClr>
                </a:solidFill>
                <a:latin typeface="微软雅黑" pitchFamily="34" charset="-122"/>
                <a:ea typeface="微软雅黑" pitchFamily="34" charset="-122"/>
              </a:rPr>
              <a:t>在坚持用户第一的原则下，车讯网会把战略重点向移动端加速推进。将给用户提供一个立体式的全价值链的，包括售前售中售后互动资讯服务。</a:t>
            </a:r>
          </a:p>
        </p:txBody>
      </p:sp>
      <p:sp>
        <p:nvSpPr>
          <p:cNvPr id="9" name="TextBox 8"/>
          <p:cNvSpPr txBox="1"/>
          <p:nvPr/>
        </p:nvSpPr>
        <p:spPr>
          <a:xfrm>
            <a:off x="1115616" y="371440"/>
            <a:ext cx="1832471" cy="400110"/>
          </a:xfrm>
          <a:prstGeom prst="rect">
            <a:avLst/>
          </a:prstGeom>
          <a:noFill/>
        </p:spPr>
        <p:txBody>
          <a:bodyPr wrap="square" rtlCol="0">
            <a:spAutoFit/>
          </a:bodyPr>
          <a:lstStyle/>
          <a:p>
            <a:r>
              <a:rPr lang="zh-CN" altLang="en-US" sz="2000" b="1" dirty="0" smtClean="0">
                <a:solidFill>
                  <a:schemeClr val="bg1"/>
                </a:solidFill>
              </a:rPr>
              <a:t>盈利</a:t>
            </a:r>
            <a:endParaRPr lang="zh-CN" altLang="en-US" sz="2000" b="1" dirty="0">
              <a:solidFill>
                <a:schemeClr val="bg1"/>
              </a:solidFill>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2857" y="1491630"/>
            <a:ext cx="3405494" cy="26457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3359" y="1498379"/>
            <a:ext cx="3024336" cy="16904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20513" y="1086961"/>
            <a:ext cx="1656184" cy="167308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07904" y="3325827"/>
            <a:ext cx="2519827" cy="10461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673618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79388" y="847725"/>
            <a:ext cx="8820150" cy="499624"/>
          </a:xfrm>
          <a:prstGeom prst="rect">
            <a:avLst/>
          </a:prstGeom>
          <a:noFill/>
        </p:spPr>
        <p:txBody>
          <a:bodyPr>
            <a:spAutoFit/>
          </a:bodyPr>
          <a:lstStyle/>
          <a:p>
            <a:pPr fontAlgn="auto">
              <a:lnSpc>
                <a:spcPct val="150000"/>
              </a:lnSpc>
              <a:spcBef>
                <a:spcPts val="0"/>
              </a:spcBef>
              <a:spcAft>
                <a:spcPts val="0"/>
              </a:spcAft>
              <a:defRPr/>
            </a:pPr>
            <a:r>
              <a:rPr lang="zh-CN" altLang="en-US" sz="2000" b="1" dirty="0">
                <a:solidFill>
                  <a:schemeClr val="accent2"/>
                </a:solidFill>
                <a:latin typeface="微软雅黑" pitchFamily="34" charset="-122"/>
                <a:ea typeface="微软雅黑" pitchFamily="34" charset="-122"/>
              </a:rPr>
              <a:t>拆车坊目前品牌价值超过</a:t>
            </a:r>
            <a:r>
              <a:rPr lang="en-US" altLang="zh-CN" sz="2000" b="1" dirty="0">
                <a:solidFill>
                  <a:schemeClr val="accent2"/>
                </a:solidFill>
                <a:latin typeface="微软雅黑" pitchFamily="34" charset="-122"/>
                <a:ea typeface="微软雅黑" pitchFamily="34" charset="-122"/>
              </a:rPr>
              <a:t>1</a:t>
            </a:r>
            <a:r>
              <a:rPr lang="zh-CN" altLang="en-US" sz="2000" b="1" dirty="0">
                <a:solidFill>
                  <a:schemeClr val="accent2"/>
                </a:solidFill>
                <a:latin typeface="微软雅黑" pitchFamily="34" charset="-122"/>
                <a:ea typeface="微软雅黑" pitchFamily="34" charset="-122"/>
              </a:rPr>
              <a:t>亿，对比几千万投入，算得上完胜</a:t>
            </a:r>
          </a:p>
        </p:txBody>
      </p:sp>
      <p:sp>
        <p:nvSpPr>
          <p:cNvPr id="4" name="矩形 3"/>
          <p:cNvSpPr/>
          <p:nvPr/>
        </p:nvSpPr>
        <p:spPr>
          <a:xfrm>
            <a:off x="5364088" y="3455988"/>
            <a:ext cx="3276600" cy="1339850"/>
          </a:xfrm>
          <a:prstGeom prst="rect">
            <a:avLst/>
          </a:prstGeom>
        </p:spPr>
        <p:txBody>
          <a:bodyPr>
            <a:spAutoFit/>
          </a:bodyPr>
          <a:lstStyle/>
          <a:p>
            <a:pPr>
              <a:lnSpc>
                <a:spcPct val="150000"/>
              </a:lnSpc>
              <a:defRPr/>
            </a:pPr>
            <a:r>
              <a:rPr lang="zh-CN" altLang="en-US" b="1" dirty="0">
                <a:solidFill>
                  <a:schemeClr val="accent1">
                    <a:lumMod val="75000"/>
                  </a:schemeClr>
                </a:solidFill>
                <a:latin typeface="微软雅黑" pitchFamily="34" charset="-122"/>
                <a:ea typeface="微软雅黑" pitchFamily="34" charset="-122"/>
              </a:rPr>
              <a:t>拥有巨大品牌价值的企业</a:t>
            </a:r>
            <a:endParaRPr lang="en-US" altLang="zh-CN" b="1" dirty="0">
              <a:solidFill>
                <a:schemeClr val="accent1">
                  <a:lumMod val="75000"/>
                </a:schemeClr>
              </a:solidFill>
              <a:latin typeface="微软雅黑" pitchFamily="34" charset="-122"/>
              <a:ea typeface="微软雅黑" pitchFamily="34" charset="-122"/>
            </a:endParaRPr>
          </a:p>
          <a:p>
            <a:pPr>
              <a:lnSpc>
                <a:spcPct val="150000"/>
              </a:lnSpc>
              <a:defRPr/>
            </a:pPr>
            <a:r>
              <a:rPr lang="zh-CN" altLang="en-US" b="1" dirty="0">
                <a:solidFill>
                  <a:schemeClr val="accent1">
                    <a:lumMod val="75000"/>
                  </a:schemeClr>
                </a:solidFill>
                <a:latin typeface="微软雅黑" pitchFamily="34" charset="-122"/>
                <a:ea typeface="微软雅黑" pitchFamily="34" charset="-122"/>
              </a:rPr>
              <a:t>即便什么都没有了</a:t>
            </a:r>
            <a:endParaRPr lang="en-US" altLang="zh-CN" b="1" dirty="0">
              <a:solidFill>
                <a:schemeClr val="accent1">
                  <a:lumMod val="75000"/>
                </a:schemeClr>
              </a:solidFill>
              <a:latin typeface="微软雅黑" pitchFamily="34" charset="-122"/>
              <a:ea typeface="微软雅黑" pitchFamily="34" charset="-122"/>
            </a:endParaRPr>
          </a:p>
          <a:p>
            <a:pPr>
              <a:lnSpc>
                <a:spcPct val="150000"/>
              </a:lnSpc>
              <a:defRPr/>
            </a:pPr>
            <a:r>
              <a:rPr lang="zh-CN" altLang="en-US" b="1" dirty="0">
                <a:solidFill>
                  <a:schemeClr val="accent1">
                    <a:lumMod val="75000"/>
                  </a:schemeClr>
                </a:solidFill>
                <a:latin typeface="微软雅黑" pitchFamily="34" charset="-122"/>
                <a:ea typeface="微软雅黑" pitchFamily="34" charset="-122"/>
              </a:rPr>
              <a:t>也极有可能在短时间重新崛起</a:t>
            </a:r>
          </a:p>
        </p:txBody>
      </p:sp>
      <p:sp>
        <p:nvSpPr>
          <p:cNvPr id="9" name="矩形 8"/>
          <p:cNvSpPr/>
          <p:nvPr/>
        </p:nvSpPr>
        <p:spPr>
          <a:xfrm>
            <a:off x="182563" y="1419225"/>
            <a:ext cx="4679950" cy="739775"/>
          </a:xfrm>
          <a:prstGeom prst="rect">
            <a:avLst/>
          </a:prstGeom>
        </p:spPr>
        <p:txBody>
          <a:bodyPr>
            <a:spAutoFit/>
          </a:bodyPr>
          <a:lstStyle/>
          <a:p>
            <a:pPr>
              <a:lnSpc>
                <a:spcPct val="150000"/>
              </a:lnSpc>
              <a:defRPr/>
            </a:pPr>
            <a:r>
              <a:rPr lang="zh-CN" altLang="en-US" sz="1400" b="1" dirty="0">
                <a:solidFill>
                  <a:schemeClr val="accent1">
                    <a:lumMod val="75000"/>
                  </a:schemeClr>
                </a:solidFill>
                <a:latin typeface="微软雅黑" pitchFamily="34" charset="-122"/>
                <a:ea typeface="微软雅黑" pitchFamily="34" charset="-122"/>
              </a:rPr>
              <a:t>车讯网目标</a:t>
            </a:r>
            <a:r>
              <a:rPr lang="en-US" altLang="zh-CN" sz="1400" b="1" dirty="0">
                <a:solidFill>
                  <a:schemeClr val="accent1">
                    <a:lumMod val="75000"/>
                  </a:schemeClr>
                </a:solidFill>
                <a:latin typeface="微软雅黑" pitchFamily="34" charset="-122"/>
                <a:ea typeface="微软雅黑" pitchFamily="34" charset="-122"/>
              </a:rPr>
              <a:t>2015</a:t>
            </a:r>
            <a:r>
              <a:rPr lang="zh-CN" altLang="en-US" sz="1400" b="1" dirty="0">
                <a:solidFill>
                  <a:schemeClr val="accent1">
                    <a:lumMod val="75000"/>
                  </a:schemeClr>
                </a:solidFill>
                <a:latin typeface="微软雅黑" pitchFamily="34" charset="-122"/>
                <a:ea typeface="微软雅黑" pitchFamily="34" charset="-122"/>
              </a:rPr>
              <a:t>年将品牌价值做到</a:t>
            </a:r>
            <a:r>
              <a:rPr lang="en-US" altLang="zh-CN" sz="1400" b="1" dirty="0">
                <a:solidFill>
                  <a:schemeClr val="accent1">
                    <a:lumMod val="75000"/>
                  </a:schemeClr>
                </a:solidFill>
                <a:latin typeface="微软雅黑" pitchFamily="34" charset="-122"/>
                <a:ea typeface="微软雅黑" pitchFamily="34" charset="-122"/>
              </a:rPr>
              <a:t>50</a:t>
            </a:r>
            <a:r>
              <a:rPr lang="zh-CN" altLang="en-US" sz="1400" b="1" dirty="0">
                <a:solidFill>
                  <a:schemeClr val="accent1">
                    <a:lumMod val="75000"/>
                  </a:schemeClr>
                </a:solidFill>
                <a:latin typeface="微软雅黑" pitchFamily="34" charset="-122"/>
                <a:ea typeface="微软雅黑" pitchFamily="34" charset="-122"/>
              </a:rPr>
              <a:t>亿。万科、华为等品牌价值超过</a:t>
            </a:r>
            <a:r>
              <a:rPr lang="en-US" altLang="zh-CN" sz="1400" b="1" dirty="0">
                <a:solidFill>
                  <a:schemeClr val="accent1">
                    <a:lumMod val="75000"/>
                  </a:schemeClr>
                </a:solidFill>
                <a:latin typeface="微软雅黑" pitchFamily="34" charset="-122"/>
                <a:ea typeface="微软雅黑" pitchFamily="34" charset="-122"/>
              </a:rPr>
              <a:t>50</a:t>
            </a:r>
            <a:r>
              <a:rPr lang="zh-CN" altLang="en-US" sz="1400" b="1" dirty="0">
                <a:solidFill>
                  <a:schemeClr val="accent1">
                    <a:lumMod val="75000"/>
                  </a:schemeClr>
                </a:solidFill>
                <a:latin typeface="微软雅黑" pitchFamily="34" charset="-122"/>
                <a:ea typeface="微软雅黑" pitchFamily="34" charset="-122"/>
              </a:rPr>
              <a:t>亿后，其实体经济都实现了快速发展。</a:t>
            </a:r>
          </a:p>
        </p:txBody>
      </p:sp>
      <p:sp>
        <p:nvSpPr>
          <p:cNvPr id="3077" name="TextBox 6"/>
          <p:cNvSpPr txBox="1">
            <a:spLocks noChangeArrowheads="1"/>
          </p:cNvSpPr>
          <p:nvPr/>
        </p:nvSpPr>
        <p:spPr bwMode="auto">
          <a:xfrm>
            <a:off x="1116013" y="371475"/>
            <a:ext cx="1831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000" b="1">
                <a:solidFill>
                  <a:schemeClr val="bg1"/>
                </a:solidFill>
              </a:rPr>
              <a:t>盈利</a:t>
            </a:r>
          </a:p>
        </p:txBody>
      </p:sp>
      <p:pic>
        <p:nvPicPr>
          <p:cNvPr id="3079" name="Picture 8" descr="C:\Users\Administrator\Desktop\1309141301430_zcool.com.cn\新建文件夹\1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286000"/>
            <a:ext cx="2892425" cy="278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481128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车讯">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5657</TotalTime>
  <Words>3045</Words>
  <Application>Microsoft Office PowerPoint</Application>
  <PresentationFormat>全屏显示(16:9)</PresentationFormat>
  <Paragraphs>365</Paragraphs>
  <Slides>51</Slides>
  <Notes>13</Notes>
  <HiddenSlides>0</HiddenSlides>
  <MMClips>0</MMClips>
  <ScaleCrop>false</ScaleCrop>
  <HeadingPairs>
    <vt:vector size="4" baseType="variant">
      <vt:variant>
        <vt:lpstr>主题</vt:lpstr>
      </vt:variant>
      <vt:variant>
        <vt:i4>1</vt:i4>
      </vt:variant>
      <vt:variant>
        <vt:lpstr>幻灯片标题</vt:lpstr>
      </vt:variant>
      <vt:variant>
        <vt:i4>51</vt:i4>
      </vt:variant>
    </vt:vector>
  </HeadingPairs>
  <TitlesOfParts>
    <vt:vector size="52"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USER-</dc:creator>
  <cp:lastModifiedBy>xurui</cp:lastModifiedBy>
  <cp:revision>191</cp:revision>
  <dcterms:created xsi:type="dcterms:W3CDTF">2014-07-10T02:17:17Z</dcterms:created>
  <dcterms:modified xsi:type="dcterms:W3CDTF">2014-08-11T02:43:02Z</dcterms:modified>
</cp:coreProperties>
</file>